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7" r:id="rId2"/>
    <p:sldId id="258" r:id="rId3"/>
    <p:sldId id="259" r:id="rId4"/>
    <p:sldId id="260" r:id="rId5"/>
    <p:sldId id="266" r:id="rId6"/>
    <p:sldId id="261" r:id="rId7"/>
    <p:sldId id="274" r:id="rId8"/>
    <p:sldId id="275" r:id="rId9"/>
    <p:sldId id="269" r:id="rId10"/>
    <p:sldId id="292" r:id="rId11"/>
    <p:sldId id="293" r:id="rId12"/>
    <p:sldId id="291" r:id="rId13"/>
    <p:sldId id="280" r:id="rId14"/>
    <p:sldId id="281" r:id="rId15"/>
    <p:sldId id="276" r:id="rId16"/>
    <p:sldId id="283" r:id="rId17"/>
    <p:sldId id="295" r:id="rId18"/>
    <p:sldId id="296" r:id="rId19"/>
    <p:sldId id="287" r:id="rId20"/>
    <p:sldId id="277" r:id="rId21"/>
    <p:sldId id="289" r:id="rId22"/>
    <p:sldId id="294" r:id="rId23"/>
    <p:sldId id="297"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2" autoAdjust="0"/>
    <p:restoredTop sz="94650"/>
  </p:normalViewPr>
  <p:slideViewPr>
    <p:cSldViewPr snapToGrid="0" snapToObjects="1" showGuides="1">
      <p:cViewPr varScale="1">
        <p:scale>
          <a:sx n="78" d="100"/>
          <a:sy n="78" d="100"/>
        </p:scale>
        <p:origin x="62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7/31/2022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acebook.github.io/prophet/"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researchgate.net/publication/358768795_A_Prophet_Model_to_Forecast_Spread_of_Covid-19_Pandemic" TargetMode="External"/><Relationship Id="rId2" Type="http://schemas.openxmlformats.org/officeDocument/2006/relationships/hyperlink" Target="https://www.emerald.com/insight/content/doi/10.1108/ACI-09-2020-0059/full/html#sec005" TargetMode="External"/><Relationship Id="rId1" Type="http://schemas.openxmlformats.org/officeDocument/2006/relationships/slideLayout" Target="../slideLayouts/slideLayout11.xml"/><Relationship Id="rId5" Type="http://schemas.openxmlformats.org/officeDocument/2006/relationships/hyperlink" Target="https://www.sciencedirect.com/science/article/pii/S1877050921000417" TargetMode="External"/><Relationship Id="rId4" Type="http://schemas.openxmlformats.org/officeDocument/2006/relationships/hyperlink" Target="https://www.iieta.org/journals/ria/paper/10.18280/ria.35020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hyperlink" Target="https://aws.amazon.com/marketplace/pp/prodview-3b32sjummof5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658368" y="1042416"/>
            <a:ext cx="6638544" cy="2386584"/>
          </a:xfrm>
        </p:spPr>
        <p:txBody>
          <a:bodyPr/>
          <a:lstStyle/>
          <a:p>
            <a:r>
              <a:rPr lang="en-US" dirty="0"/>
              <a:t>Forecasting covid-19 cases and Deaths</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3517234"/>
            <a:ext cx="6638544" cy="1650381"/>
          </a:xfrm>
        </p:spPr>
        <p:txBody>
          <a:bodyPr/>
          <a:lstStyle/>
          <a:p>
            <a:r>
              <a:rPr lang="en-US" sz="2400" dirty="0">
                <a:latin typeface="Times New Roman" panose="02020603050405020304" pitchFamily="18" charset="0"/>
                <a:cs typeface="Times New Roman" panose="02020603050405020304" pitchFamily="18" charset="0"/>
              </a:rPr>
              <a:t>CDA 571 Summer Data Challenge</a:t>
            </a:r>
          </a:p>
          <a:p>
            <a:r>
              <a:rPr lang="en-US" sz="2400" dirty="0">
                <a:latin typeface="Times New Roman" panose="02020603050405020304" pitchFamily="18" charset="0"/>
                <a:cs typeface="Times New Roman" panose="02020603050405020304" pitchFamily="18" charset="0"/>
              </a:rPr>
              <a:t>Team: Alpha Cluster</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A576AE16-1166-0DC9-B701-7215B14EC6B1}"/>
              </a:ext>
            </a:extLst>
          </p:cNvPr>
          <p:cNvPicPr>
            <a:picLocks noChangeAspect="1"/>
          </p:cNvPicPr>
          <p:nvPr/>
        </p:nvPicPr>
        <p:blipFill>
          <a:blip r:embed="rId4"/>
          <a:stretch>
            <a:fillRect/>
          </a:stretch>
        </p:blipFill>
        <p:spPr>
          <a:xfrm>
            <a:off x="327834" y="2019282"/>
            <a:ext cx="5294716" cy="2819436"/>
          </a:xfrm>
          <a:prstGeom prst="rect">
            <a:avLst/>
          </a:prstGeom>
        </p:spPr>
      </p:pic>
      <p:pic>
        <p:nvPicPr>
          <p:cNvPr id="4" name="Picture 3" descr="Chart, pie chart&#10;&#10;Description automatically generated">
            <a:extLst>
              <a:ext uri="{FF2B5EF4-FFF2-40B4-BE49-F238E27FC236}">
                <a16:creationId xmlns:a16="http://schemas.microsoft.com/office/drawing/2014/main" id="{FCF705A6-0CF1-E207-45FC-E04961E3DA8A}"/>
              </a:ext>
            </a:extLst>
          </p:cNvPr>
          <p:cNvPicPr>
            <a:picLocks noChangeAspect="1"/>
          </p:cNvPicPr>
          <p:nvPr/>
        </p:nvPicPr>
        <p:blipFill>
          <a:blip r:embed="rId5"/>
          <a:stretch>
            <a:fillRect/>
          </a:stretch>
        </p:blipFill>
        <p:spPr>
          <a:xfrm>
            <a:off x="6253817" y="2019282"/>
            <a:ext cx="5294715" cy="2819435"/>
          </a:xfrm>
          <a:prstGeom prst="rect">
            <a:avLst/>
          </a:prstGeom>
        </p:spPr>
      </p:pic>
      <p:cxnSp>
        <p:nvCxnSpPr>
          <p:cNvPr id="7" name="Straight Connector 6">
            <a:extLst>
              <a:ext uri="{FF2B5EF4-FFF2-40B4-BE49-F238E27FC236}">
                <a16:creationId xmlns:a16="http://schemas.microsoft.com/office/drawing/2014/main" id="{261EE4DB-75A7-03F0-45F0-6396A0B8D137}"/>
              </a:ext>
            </a:extLst>
          </p:cNvPr>
          <p:cNvCxnSpPr/>
          <p:nvPr/>
        </p:nvCxnSpPr>
        <p:spPr>
          <a:xfrm>
            <a:off x="5938183" y="1208868"/>
            <a:ext cx="0" cy="4138047"/>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97D99555-5C50-E039-8395-82AEADBCC146}"/>
              </a:ext>
            </a:extLst>
          </p:cNvPr>
          <p:cNvPicPr>
            <a:picLocks noChangeAspect="1"/>
          </p:cNvPicPr>
          <p:nvPr/>
        </p:nvPicPr>
        <p:blipFill>
          <a:blip r:embed="rId4"/>
          <a:stretch>
            <a:fillRect/>
          </a:stretch>
        </p:blipFill>
        <p:spPr>
          <a:xfrm>
            <a:off x="0" y="970276"/>
            <a:ext cx="5972421" cy="3183270"/>
          </a:xfrm>
          <a:prstGeom prst="rect">
            <a:avLst/>
          </a:prstGeom>
        </p:spPr>
      </p:pic>
      <p:pic>
        <p:nvPicPr>
          <p:cNvPr id="6" name="Picture 5" descr="Chart, histogram&#10;&#10;Description automatically generated">
            <a:extLst>
              <a:ext uri="{FF2B5EF4-FFF2-40B4-BE49-F238E27FC236}">
                <a16:creationId xmlns:a16="http://schemas.microsoft.com/office/drawing/2014/main" id="{7B1DCD47-10BA-E707-E2F7-7992CA19AF14}"/>
              </a:ext>
            </a:extLst>
          </p:cNvPr>
          <p:cNvPicPr>
            <a:picLocks noChangeAspect="1"/>
          </p:cNvPicPr>
          <p:nvPr/>
        </p:nvPicPr>
        <p:blipFill>
          <a:blip r:embed="rId5"/>
          <a:stretch>
            <a:fillRect/>
          </a:stretch>
        </p:blipFill>
        <p:spPr>
          <a:xfrm>
            <a:off x="5625240" y="3149658"/>
            <a:ext cx="6566760" cy="3500050"/>
          </a:xfrm>
          <a:prstGeom prst="rect">
            <a:avLst/>
          </a:prstGeom>
        </p:spPr>
      </p:pic>
    </p:spTree>
    <p:extLst>
      <p:ext uri="{BB962C8B-B14F-4D97-AF65-F5344CB8AC3E}">
        <p14:creationId xmlns:p14="http://schemas.microsoft.com/office/powerpoint/2010/main" val="426265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a:xfrm>
            <a:off x="566928" y="1499616"/>
            <a:ext cx="4248912" cy="590931"/>
          </a:xfrm>
        </p:spPr>
        <p:txBody>
          <a:bodyPr/>
          <a:lstStyle/>
          <a:p>
            <a:r>
              <a:rPr lang="en-US" dirty="0"/>
              <a:t>Model Choice</a:t>
            </a:r>
          </a:p>
        </p:txBody>
      </p:sp>
      <p:sp>
        <p:nvSpPr>
          <p:cNvPr id="3" name="Slide Text">
            <a:extLst>
              <a:ext uri="{FF2B5EF4-FFF2-40B4-BE49-F238E27FC236}">
                <a16:creationId xmlns:a16="http://schemas.microsoft.com/office/drawing/2014/main" id="{3CA49974-DF4B-1F47-B7B0-A6B56256146F}"/>
              </a:ext>
            </a:extLst>
          </p:cNvPr>
          <p:cNvSpPr>
            <a:spLocks noGrp="1"/>
          </p:cNvSpPr>
          <p:nvPr>
            <p:ph idx="1"/>
          </p:nvPr>
        </p:nvSpPr>
        <p:spPr>
          <a:xfrm>
            <a:off x="566928" y="2185416"/>
            <a:ext cx="10855324" cy="3801048"/>
          </a:xfrm>
        </p:spPr>
        <p:txBody>
          <a:bodyPr/>
          <a:lstStyle/>
          <a:p>
            <a:pPr>
              <a:spcAft>
                <a:spcPts val="600"/>
              </a:spcAft>
            </a:pPr>
            <a:r>
              <a:rPr lang="en-US" dirty="0"/>
              <a:t>Our data set is a time series data, it has many seasonal changes and its challenging to use a traditional model for the data. </a:t>
            </a:r>
          </a:p>
          <a:p>
            <a:pPr>
              <a:spcAft>
                <a:spcPts val="600"/>
              </a:spcAft>
            </a:pPr>
            <a:r>
              <a:rPr lang="en-US" dirty="0"/>
              <a:t>The data demands to pick a model which needs to recognize the peak and fall points for example it needs to automatically understand when there’s fall in the number of cases as vaccines are introduced or the raise of cases when there’s new strain</a:t>
            </a:r>
          </a:p>
          <a:p>
            <a:pPr>
              <a:spcAft>
                <a:spcPts val="600"/>
              </a:spcAft>
            </a:pPr>
            <a:r>
              <a:rPr lang="en-US" dirty="0"/>
              <a:t>Based on our data we pursued many models and have picked </a:t>
            </a:r>
            <a:r>
              <a:rPr lang="en-US" b="1" dirty="0"/>
              <a:t>FB Prophet </a:t>
            </a:r>
            <a:r>
              <a:rPr lang="en-US" dirty="0"/>
              <a:t>as a model </a:t>
            </a:r>
          </a:p>
          <a:p>
            <a:pPr>
              <a:spcAft>
                <a:spcPts val="600"/>
              </a:spcAft>
            </a:pPr>
            <a:r>
              <a:rPr lang="en-IN" dirty="0"/>
              <a:t>Facebook in  2017 has published a paper called, “Forecasting at Scale” which introduced the open-source project </a:t>
            </a:r>
            <a:r>
              <a:rPr lang="en-IN" b="1" u="sng" dirty="0">
                <a:hlinkClick r:id="rId2"/>
              </a:rPr>
              <a:t>Facebook Prophet</a:t>
            </a:r>
            <a:r>
              <a:rPr lang="en-IN" b="1" u="sng" dirty="0"/>
              <a:t>.</a:t>
            </a:r>
            <a:endParaRPr lang="en-US" dirty="0"/>
          </a:p>
        </p:txBody>
      </p:sp>
      <p:pic>
        <p:nvPicPr>
          <p:cNvPr id="1026" name="Picture 2" descr="How to use the Prophet Forecasting model to make money | by squatsstreak |  Artificial Intelligence in Plain English">
            <a:extLst>
              <a:ext uri="{FF2B5EF4-FFF2-40B4-BE49-F238E27FC236}">
                <a16:creationId xmlns:a16="http://schemas.microsoft.com/office/drawing/2014/main" id="{D3431071-1DA4-7459-504E-3C83309CF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573" y="5986464"/>
            <a:ext cx="3714427" cy="87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261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a:xfrm>
            <a:off x="318955" y="1065663"/>
            <a:ext cx="5012462" cy="590931"/>
          </a:xfrm>
        </p:spPr>
        <p:txBody>
          <a:bodyPr/>
          <a:lstStyle/>
          <a:p>
            <a:r>
              <a:rPr lang="en-US" dirty="0"/>
              <a:t>Prophet Introduction</a:t>
            </a:r>
          </a:p>
        </p:txBody>
      </p:sp>
      <p:sp>
        <p:nvSpPr>
          <p:cNvPr id="3" name="Slide Text">
            <a:extLst>
              <a:ext uri="{FF2B5EF4-FFF2-40B4-BE49-F238E27FC236}">
                <a16:creationId xmlns:a16="http://schemas.microsoft.com/office/drawing/2014/main" id="{3CA49974-DF4B-1F47-B7B0-A6B56256146F}"/>
              </a:ext>
            </a:extLst>
          </p:cNvPr>
          <p:cNvSpPr>
            <a:spLocks noGrp="1"/>
          </p:cNvSpPr>
          <p:nvPr>
            <p:ph idx="1"/>
          </p:nvPr>
        </p:nvSpPr>
        <p:spPr>
          <a:xfrm>
            <a:off x="566927" y="1656594"/>
            <a:ext cx="9174949" cy="4497071"/>
          </a:xfrm>
        </p:spPr>
        <p:txBody>
          <a:bodyPr/>
          <a:lstStyle/>
          <a:p>
            <a:pPr>
              <a:spcAft>
                <a:spcPts val="600"/>
              </a:spcAft>
            </a:pPr>
            <a:r>
              <a:rPr lang="en-US" dirty="0"/>
              <a:t>Facebook Prophet is an open-source algorithm for generating time series models that employs some traditional concepts with some modern modifications</a:t>
            </a:r>
          </a:p>
          <a:p>
            <a:pPr marL="0" indent="0">
              <a:spcAft>
                <a:spcPts val="600"/>
              </a:spcAft>
              <a:buNone/>
            </a:pPr>
            <a:endParaRPr lang="en-US" dirty="0"/>
          </a:p>
          <a:p>
            <a:pPr>
              <a:spcAft>
                <a:spcPts val="600"/>
              </a:spcAft>
            </a:pPr>
            <a:r>
              <a:rPr lang="en-IN" dirty="0"/>
              <a:t>It is particularly good at modelling time series that have multiple </a:t>
            </a:r>
            <a:r>
              <a:rPr lang="en-IN" dirty="0" err="1"/>
              <a:t>seasonalities</a:t>
            </a:r>
            <a:r>
              <a:rPr lang="en-IN" dirty="0"/>
              <a:t> and doesn’t face some of the above drawbacks of other algorithms like LSTM and SARIMAX</a:t>
            </a:r>
          </a:p>
          <a:p>
            <a:pPr marL="0" indent="0">
              <a:spcAft>
                <a:spcPts val="600"/>
              </a:spcAft>
              <a:buNone/>
            </a:pPr>
            <a:endParaRPr lang="en-IN" dirty="0"/>
          </a:p>
          <a:p>
            <a:pPr>
              <a:spcAft>
                <a:spcPts val="600"/>
              </a:spcAft>
            </a:pPr>
            <a:r>
              <a:rPr lang="en-IN" dirty="0"/>
              <a:t>Prophet at its core is the sum of three functions of time plus an error term i.e. growth g(t), seasonality s(t), holidays h(t) , and error e(t).</a:t>
            </a:r>
          </a:p>
          <a:p>
            <a:pPr marL="0" indent="0">
              <a:spcAft>
                <a:spcPts val="600"/>
              </a:spcAft>
              <a:buNone/>
            </a:pPr>
            <a:endParaRPr lang="en-US" dirty="0"/>
          </a:p>
        </p:txBody>
      </p:sp>
    </p:spTree>
    <p:extLst>
      <p:ext uri="{BB962C8B-B14F-4D97-AF65-F5344CB8AC3E}">
        <p14:creationId xmlns:p14="http://schemas.microsoft.com/office/powerpoint/2010/main" val="75545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FD43AF-89A3-A05A-CD33-B94252B59A71}"/>
              </a:ext>
            </a:extLst>
          </p:cNvPr>
          <p:cNvSpPr txBox="1"/>
          <p:nvPr/>
        </p:nvSpPr>
        <p:spPr>
          <a:xfrm>
            <a:off x="852407" y="2107773"/>
            <a:ext cx="10445857" cy="3705630"/>
          </a:xfrm>
          <a:prstGeom prst="rect">
            <a:avLst/>
          </a:prstGeom>
          <a:noFill/>
        </p:spPr>
        <p:txBody>
          <a:bodyPr wrap="square" rtlCol="0">
            <a:spAutoFit/>
          </a:bodyPr>
          <a:lstStyle/>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growth function models the overall trend of the data</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 The old idea should be familiar to anyone with a basic knowledge of linear and logistic functions. The new idea incorporated into Facebook prophet is that the growth trend can be present at all points in the data or can be altered at what Prophet calls “changepoints”</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growth function has three main parts which has three settings, and they are Linear growth, logistic growth and flat.</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seasonality function is a Fourier Series as a function of time.</a:t>
            </a:r>
          </a:p>
          <a:p>
            <a:pPr marL="285750" indent="-285750">
              <a:buFont typeface="Arial" panose="020B0604020202020204" pitchFamily="34" charset="0"/>
              <a:buChar char="•"/>
            </a:pPr>
            <a:r>
              <a:rPr lang="en-IN" dirty="0"/>
              <a:t>The holiday function allows Facebook Prophet to adjust forecasting when a holiday or major event may change the forecast</a:t>
            </a:r>
          </a:p>
        </p:txBody>
      </p:sp>
      <p:sp>
        <p:nvSpPr>
          <p:cNvPr id="9" name="Slide Title">
            <a:extLst>
              <a:ext uri="{FF2B5EF4-FFF2-40B4-BE49-F238E27FC236}">
                <a16:creationId xmlns:a16="http://schemas.microsoft.com/office/drawing/2014/main" id="{CB5901DD-7AE5-6237-9855-94CA79E506F5}"/>
              </a:ext>
            </a:extLst>
          </p:cNvPr>
          <p:cNvSpPr>
            <a:spLocks noGrp="1"/>
          </p:cNvSpPr>
          <p:nvPr>
            <p:ph type="title"/>
          </p:nvPr>
        </p:nvSpPr>
        <p:spPr>
          <a:xfrm>
            <a:off x="318955" y="1065663"/>
            <a:ext cx="5012462" cy="590931"/>
          </a:xfrm>
        </p:spPr>
        <p:txBody>
          <a:bodyPr/>
          <a:lstStyle/>
          <a:p>
            <a:r>
              <a:rPr lang="en-US" dirty="0"/>
              <a:t>Prophet Functionality</a:t>
            </a:r>
          </a:p>
        </p:txBody>
      </p:sp>
    </p:spTree>
    <p:extLst>
      <p:ext uri="{BB962C8B-B14F-4D97-AF65-F5344CB8AC3E}">
        <p14:creationId xmlns:p14="http://schemas.microsoft.com/office/powerpoint/2010/main" val="112042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63227D40-52A6-1750-D3A9-A99B4832F0D2}"/>
              </a:ext>
            </a:extLst>
          </p:cNvPr>
          <p:cNvPicPr>
            <a:picLocks noGrp="1" noRot="1" noChangeAspect="1" noMove="1" noResize="1" noEditPoints="1" noAdjustHandles="1" noChangeArrowheads="1" noChangeShapeType="1" noCrop="1"/>
          </p:cNvPicPr>
          <p:nvPr/>
        </p:nvPicPr>
        <p:blipFill>
          <a:blip r:embed="rId2">
            <a:alphaModFix/>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rcRect/>
          <a:stretch>
            <a:fillRect/>
          </a:stretch>
        </p:blipFill>
        <p:spPr bwMode="auto">
          <a:xfrm>
            <a:off x="5146444" y="1499616"/>
            <a:ext cx="6695265" cy="478999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dirty="0"/>
              <a:t>Cases Forecast</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090547"/>
            <a:ext cx="4084320" cy="4199068"/>
          </a:xfrm>
        </p:spPr>
        <p:txBody>
          <a:bodyPr/>
          <a:lstStyle/>
          <a:p>
            <a:pPr marL="0" indent="0">
              <a:spcAft>
                <a:spcPts val="600"/>
              </a:spcAft>
              <a:buNone/>
            </a:pPr>
            <a:r>
              <a:rPr lang="en-US" dirty="0"/>
              <a:t>You are looking at the forecast &amp; actual cases from January 11</a:t>
            </a:r>
            <a:r>
              <a:rPr lang="en-US" baseline="30000" dirty="0"/>
              <a:t>th</a:t>
            </a:r>
            <a:r>
              <a:rPr lang="en-US" dirty="0"/>
              <a:t>, 2021 to January 23</a:t>
            </a:r>
            <a:r>
              <a:rPr lang="en-US" baseline="30000" dirty="0"/>
              <a:t>rd</a:t>
            </a:r>
            <a:r>
              <a:rPr lang="en-US" dirty="0"/>
              <a:t>, 2021 in India. </a:t>
            </a:r>
          </a:p>
          <a:p>
            <a:pPr marL="0" indent="0">
              <a:spcAft>
                <a:spcPts val="600"/>
              </a:spcAft>
              <a:buNone/>
            </a:pPr>
            <a:r>
              <a:rPr lang="en-US" dirty="0"/>
              <a:t>Parameters:</a:t>
            </a:r>
          </a:p>
          <a:p>
            <a:pPr>
              <a:spcAft>
                <a:spcPts val="600"/>
              </a:spcAft>
            </a:pPr>
            <a:r>
              <a:rPr lang="en-US" b="0" dirty="0" err="1">
                <a:effectLst/>
              </a:rPr>
              <a:t>changepoint_range</a:t>
            </a:r>
            <a:r>
              <a:rPr lang="en-US" b="0" dirty="0">
                <a:effectLst/>
              </a:rPr>
              <a:t> = 0.8</a:t>
            </a:r>
          </a:p>
          <a:p>
            <a:pPr>
              <a:spcAft>
                <a:spcPts val="600"/>
              </a:spcAft>
            </a:pPr>
            <a:r>
              <a:rPr lang="en-US" b="0" dirty="0" err="1">
                <a:effectLst/>
              </a:rPr>
              <a:t>changepoint_prior_scale</a:t>
            </a:r>
            <a:r>
              <a:rPr lang="en-US" b="0" dirty="0">
                <a:effectLst/>
              </a:rPr>
              <a:t>=0.7</a:t>
            </a:r>
          </a:p>
          <a:p>
            <a:pPr>
              <a:spcAft>
                <a:spcPts val="600"/>
              </a:spcAft>
            </a:pPr>
            <a:r>
              <a:rPr lang="en-US" b="0" dirty="0">
                <a:effectLst/>
              </a:rPr>
              <a:t>growth = 'linear’</a:t>
            </a:r>
          </a:p>
          <a:p>
            <a:pPr>
              <a:spcAft>
                <a:spcPts val="600"/>
              </a:spcAft>
            </a:pPr>
            <a:r>
              <a:rPr lang="en-US" b="0" dirty="0" err="1">
                <a:effectLst/>
              </a:rPr>
              <a:t>holidays_prior_scale</a:t>
            </a:r>
            <a:r>
              <a:rPr lang="en-US" b="0" dirty="0">
                <a:effectLst/>
              </a:rPr>
              <a:t> = 0</a:t>
            </a:r>
          </a:p>
          <a:p>
            <a:pPr>
              <a:spcAft>
                <a:spcPts val="600"/>
              </a:spcAft>
            </a:pPr>
            <a:r>
              <a:rPr lang="en-US" b="0" dirty="0" err="1">
                <a:effectLst/>
              </a:rPr>
              <a:t>daily_seasonality</a:t>
            </a:r>
            <a:r>
              <a:rPr lang="en-US" b="0" dirty="0">
                <a:effectLst/>
              </a:rPr>
              <a:t> = True</a:t>
            </a:r>
          </a:p>
          <a:p>
            <a:pPr marL="0" indent="0">
              <a:spcAft>
                <a:spcPts val="600"/>
              </a:spcAft>
              <a:buNone/>
            </a:pPr>
            <a:endParaRPr lang="en-US" dirty="0"/>
          </a:p>
        </p:txBody>
      </p:sp>
    </p:spTree>
    <p:extLst>
      <p:ext uri="{BB962C8B-B14F-4D97-AF65-F5344CB8AC3E}">
        <p14:creationId xmlns:p14="http://schemas.microsoft.com/office/powerpoint/2010/main" val="210678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dirty="0"/>
              <a:t>Deaths Forecast</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090547"/>
            <a:ext cx="4084320" cy="4199068"/>
          </a:xfrm>
        </p:spPr>
        <p:txBody>
          <a:bodyPr/>
          <a:lstStyle/>
          <a:p>
            <a:pPr marL="0" indent="0">
              <a:spcAft>
                <a:spcPts val="600"/>
              </a:spcAft>
              <a:buNone/>
            </a:pPr>
            <a:r>
              <a:rPr lang="en-US" dirty="0"/>
              <a:t>You are looking at the forecast &amp; actual deaths from January 11</a:t>
            </a:r>
            <a:r>
              <a:rPr lang="en-US" baseline="30000" dirty="0"/>
              <a:t>th</a:t>
            </a:r>
            <a:r>
              <a:rPr lang="en-US" dirty="0"/>
              <a:t>, 2021 to January 23</a:t>
            </a:r>
            <a:r>
              <a:rPr lang="en-US" baseline="30000" dirty="0"/>
              <a:t>rd</a:t>
            </a:r>
            <a:r>
              <a:rPr lang="en-US" dirty="0"/>
              <a:t>, 2021 in India. </a:t>
            </a:r>
          </a:p>
          <a:p>
            <a:pPr marL="0" indent="0">
              <a:spcAft>
                <a:spcPts val="600"/>
              </a:spcAft>
              <a:buNone/>
            </a:pPr>
            <a:r>
              <a:rPr lang="en-US" dirty="0"/>
              <a:t>Parameters:</a:t>
            </a:r>
          </a:p>
          <a:p>
            <a:pPr>
              <a:spcAft>
                <a:spcPts val="600"/>
              </a:spcAft>
            </a:pPr>
            <a:r>
              <a:rPr lang="en-US" b="0" dirty="0" err="1">
                <a:effectLst/>
              </a:rPr>
              <a:t>changepoint_range</a:t>
            </a:r>
            <a:r>
              <a:rPr lang="en-US" b="0" dirty="0">
                <a:effectLst/>
              </a:rPr>
              <a:t> = 0.5</a:t>
            </a:r>
          </a:p>
          <a:p>
            <a:pPr>
              <a:spcAft>
                <a:spcPts val="600"/>
              </a:spcAft>
            </a:pPr>
            <a:r>
              <a:rPr lang="en-US" b="0" dirty="0" err="1">
                <a:effectLst/>
              </a:rPr>
              <a:t>changepoint_prior_scale</a:t>
            </a:r>
            <a:r>
              <a:rPr lang="en-US" b="0" dirty="0">
                <a:effectLst/>
              </a:rPr>
              <a:t>=0.25</a:t>
            </a:r>
          </a:p>
          <a:p>
            <a:pPr>
              <a:spcAft>
                <a:spcPts val="600"/>
              </a:spcAft>
            </a:pPr>
            <a:r>
              <a:rPr lang="en-US" b="0" dirty="0">
                <a:effectLst/>
              </a:rPr>
              <a:t>growth = 'linear’</a:t>
            </a:r>
          </a:p>
          <a:p>
            <a:pPr>
              <a:spcAft>
                <a:spcPts val="600"/>
              </a:spcAft>
            </a:pPr>
            <a:r>
              <a:rPr lang="en-US" b="0" dirty="0" err="1">
                <a:effectLst/>
              </a:rPr>
              <a:t>holidays_prior_scale</a:t>
            </a:r>
            <a:r>
              <a:rPr lang="en-US" b="0" dirty="0">
                <a:effectLst/>
              </a:rPr>
              <a:t> = 0</a:t>
            </a:r>
          </a:p>
          <a:p>
            <a:pPr>
              <a:spcAft>
                <a:spcPts val="600"/>
              </a:spcAft>
            </a:pPr>
            <a:r>
              <a:rPr lang="en-US" b="0" dirty="0" err="1">
                <a:effectLst/>
              </a:rPr>
              <a:t>daily_seasonality</a:t>
            </a:r>
            <a:r>
              <a:rPr lang="en-US" b="0" dirty="0">
                <a:effectLst/>
              </a:rPr>
              <a:t> = True</a:t>
            </a:r>
          </a:p>
          <a:p>
            <a:pPr marL="0" indent="0">
              <a:spcAft>
                <a:spcPts val="600"/>
              </a:spcAft>
              <a:buNone/>
            </a:pPr>
            <a:endParaRPr lang="en-US" dirty="0"/>
          </a:p>
        </p:txBody>
      </p:sp>
      <p:pic>
        <p:nvPicPr>
          <p:cNvPr id="5" name="Picture 2">
            <a:extLst>
              <a:ext uri="{FF2B5EF4-FFF2-40B4-BE49-F238E27FC236}">
                <a16:creationId xmlns:a16="http://schemas.microsoft.com/office/drawing/2014/main" id="{3A8DCF83-666D-6F0F-0E72-57ED44690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974" y="1499616"/>
            <a:ext cx="6584331" cy="483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56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dirty="0"/>
              <a:t>Dashboard</a:t>
            </a:r>
          </a:p>
        </p:txBody>
      </p:sp>
      <p:sp>
        <p:nvSpPr>
          <p:cNvPr id="6" name="TextBox 5">
            <a:extLst>
              <a:ext uri="{FF2B5EF4-FFF2-40B4-BE49-F238E27FC236}">
                <a16:creationId xmlns:a16="http://schemas.microsoft.com/office/drawing/2014/main" id="{BDA77241-D2AB-9B99-122F-EFBC02BEF36A}"/>
              </a:ext>
            </a:extLst>
          </p:cNvPr>
          <p:cNvSpPr txBox="1"/>
          <p:nvPr/>
        </p:nvSpPr>
        <p:spPr>
          <a:xfrm>
            <a:off x="566928" y="2090547"/>
            <a:ext cx="10197885" cy="1477328"/>
          </a:xfrm>
          <a:prstGeom prst="rect">
            <a:avLst/>
          </a:prstGeom>
          <a:noFill/>
        </p:spPr>
        <p:txBody>
          <a:bodyPr wrap="square" rtlCol="0">
            <a:spAutoFit/>
          </a:bodyPr>
          <a:lstStyle/>
          <a:p>
            <a:endParaRPr lang="en-US" dirty="0"/>
          </a:p>
          <a:p>
            <a:pPr marL="285750" indent="-285750" algn="just">
              <a:buFont typeface="Arial" panose="020B0604020202020204" pitchFamily="34" charset="0"/>
              <a:buChar char="•"/>
            </a:pPr>
            <a:r>
              <a:rPr lang="en-US" dirty="0"/>
              <a:t>We have used the python libraries like dash, dash’s components &amp; bootstrap components etc. to build the dashboard.</a:t>
            </a:r>
          </a:p>
          <a:p>
            <a:pPr marL="285750" indent="-285750" algn="just">
              <a:buFont typeface="Arial" panose="020B0604020202020204" pitchFamily="34" charset="0"/>
              <a:buChar char="•"/>
            </a:pPr>
            <a:r>
              <a:rPr lang="en-US" dirty="0"/>
              <a:t>The architecture behind our dashboard is usage of cards.	</a:t>
            </a:r>
          </a:p>
          <a:p>
            <a:pPr marL="285750" indent="-285750" algn="just">
              <a:buFont typeface="Arial" panose="020B0604020202020204" pitchFamily="34" charset="0"/>
              <a:buChar char="•"/>
            </a:pPr>
            <a:r>
              <a:rPr lang="en-US" dirty="0"/>
              <a:t>Pictorial representation of dashboard working can be seen in the below picture.</a:t>
            </a:r>
          </a:p>
        </p:txBody>
      </p:sp>
      <p:pic>
        <p:nvPicPr>
          <p:cNvPr id="3" name="Picture 2" descr="Diagram&#10;&#10;Description automatically generated">
            <a:extLst>
              <a:ext uri="{FF2B5EF4-FFF2-40B4-BE49-F238E27FC236}">
                <a16:creationId xmlns:a16="http://schemas.microsoft.com/office/drawing/2014/main" id="{1FE0E79D-6F2F-997A-3D7C-014E56112F4B}"/>
              </a:ext>
            </a:extLst>
          </p:cNvPr>
          <p:cNvPicPr>
            <a:picLocks noGrp="1" noRot="1" noChangeAspect="1" noMove="1" noResize="1" noEditPoints="1" noAdjustHandles="1" noChangeArrowheads="1" noChangeShapeType="1" noCrop="1"/>
          </p:cNvPicPr>
          <p:nvPr/>
        </p:nvPicPr>
        <p:blipFill>
          <a:blip r:embed="rId2"/>
          <a:stretch>
            <a:fillRect/>
          </a:stretch>
        </p:blipFill>
        <p:spPr>
          <a:xfrm>
            <a:off x="2846454" y="3632200"/>
            <a:ext cx="6499091" cy="2985897"/>
          </a:xfrm>
          <a:prstGeom prst="rect">
            <a:avLst/>
          </a:prstGeom>
        </p:spPr>
      </p:pic>
    </p:spTree>
    <p:extLst>
      <p:ext uri="{BB962C8B-B14F-4D97-AF65-F5344CB8AC3E}">
        <p14:creationId xmlns:p14="http://schemas.microsoft.com/office/powerpoint/2010/main" val="277666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F62B92-A2C7-B1F6-959B-A25F1A166506}"/>
              </a:ext>
            </a:extLst>
          </p:cNvPr>
          <p:cNvSpPr>
            <a:spLocks noGrp="1"/>
          </p:cNvSpPr>
          <p:nvPr>
            <p:ph type="title"/>
          </p:nvPr>
        </p:nvSpPr>
        <p:spPr>
          <a:xfrm>
            <a:off x="566928" y="1499616"/>
            <a:ext cx="7418832" cy="590931"/>
          </a:xfrm>
        </p:spPr>
        <p:txBody>
          <a:bodyPr/>
          <a:lstStyle/>
          <a:p>
            <a:r>
              <a:rPr lang="en-US" dirty="0"/>
              <a:t>Working of Dashboard</a:t>
            </a:r>
          </a:p>
        </p:txBody>
      </p:sp>
      <p:sp>
        <p:nvSpPr>
          <p:cNvPr id="7" name="Footer Placeholder 6">
            <a:extLst>
              <a:ext uri="{FF2B5EF4-FFF2-40B4-BE49-F238E27FC236}">
                <a16:creationId xmlns:a16="http://schemas.microsoft.com/office/drawing/2014/main" id="{843443E3-85C6-DBC9-A320-9282A6E51B77}"/>
              </a:ext>
            </a:extLst>
          </p:cNvPr>
          <p:cNvSpPr>
            <a:spLocks noGrp="1"/>
          </p:cNvSpPr>
          <p:nvPr>
            <p:ph type="ftr" sz="quarter" idx="10"/>
          </p:nvPr>
        </p:nvSpPr>
        <p:spPr/>
        <p:txBody>
          <a:bodyPr/>
          <a:lstStyle/>
          <a:p>
            <a:fld id="{EB53C135-CEC6-A548-8917-8F7FEB82358B}" type="slidenum">
              <a:rPr lang="en-US" smtClean="0"/>
              <a:pPr/>
              <a:t>18</a:t>
            </a:fld>
            <a:endParaRPr lang="en-US" dirty="0"/>
          </a:p>
        </p:txBody>
      </p:sp>
      <p:pic>
        <p:nvPicPr>
          <p:cNvPr id="18" name="WhatsApp Video 2022-07-31 at 4.58.58 AM">
            <a:hlinkClick r:id="" action="ppaction://media"/>
            <a:extLst>
              <a:ext uri="{FF2B5EF4-FFF2-40B4-BE49-F238E27FC236}">
                <a16:creationId xmlns:a16="http://schemas.microsoft.com/office/drawing/2014/main" id="{CFA6C325-F1FB-14B7-A8A1-4DA575B82753}"/>
              </a:ext>
            </a:extLst>
          </p:cNvPr>
          <p:cNvPicPr>
            <a:picLocks noGrp="1" noRot="1" noChangeAspect="1" noMove="1" noResize="1" noEditPoints="1" noAdjustHandles="1" noChangeArrowheads="1" noChangeShapeType="1" noCro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6738" y="2257425"/>
            <a:ext cx="6951662" cy="3824288"/>
          </a:xfrm>
        </p:spPr>
      </p:pic>
    </p:spTree>
    <p:extLst>
      <p:ext uri="{BB962C8B-B14F-4D97-AF65-F5344CB8AC3E}">
        <p14:creationId xmlns:p14="http://schemas.microsoft.com/office/powerpoint/2010/main" val="231540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Roles and responsibilities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19</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8" y="2090546"/>
            <a:ext cx="10515600" cy="4767454"/>
          </a:xfrm>
        </p:spPr>
        <p:txBody>
          <a:bodyPr/>
          <a:lstStyle/>
          <a:p>
            <a:r>
              <a:rPr lang="en-US" dirty="0">
                <a:solidFill>
                  <a:srgbClr val="4D5156"/>
                </a:solidFill>
                <a:cs typeface="Aharoni" panose="02010803020104030203" pitchFamily="2" charset="-79"/>
              </a:rPr>
              <a:t>Each member has brought their ideas to the table</a:t>
            </a:r>
          </a:p>
          <a:p>
            <a:r>
              <a:rPr lang="en-US" dirty="0">
                <a:solidFill>
                  <a:srgbClr val="4D5156"/>
                </a:solidFill>
                <a:cs typeface="Aharoni" panose="02010803020104030203" pitchFamily="2" charset="-79"/>
              </a:rPr>
              <a:t>Two ideas has been shortlisted and we have finalized one idea based on the inputs and suggestions of Adithya</a:t>
            </a:r>
          </a:p>
          <a:p>
            <a:r>
              <a:rPr lang="en-US" dirty="0">
                <a:solidFill>
                  <a:srgbClr val="4D5156"/>
                </a:solidFill>
                <a:cs typeface="Aharoni" panose="02010803020104030203" pitchFamily="2" charset="-79"/>
              </a:rPr>
              <a:t>After finalizing the idea and dataset we have set our roadmap based on the timeline provided for the course</a:t>
            </a:r>
          </a:p>
          <a:p>
            <a:r>
              <a:rPr lang="en-US" dirty="0">
                <a:solidFill>
                  <a:srgbClr val="4D5156"/>
                </a:solidFill>
                <a:cs typeface="Aharoni" panose="02010803020104030203" pitchFamily="2" charset="-79"/>
              </a:rPr>
              <a:t>Good and consistent data will always produce great results and in order to make our data great we have spent ample time by employing few techniques like normalizing few variables, filling the missing values, string manipulation etc..</a:t>
            </a:r>
          </a:p>
          <a:p>
            <a:r>
              <a:rPr lang="en-US" dirty="0">
                <a:solidFill>
                  <a:srgbClr val="4D5156"/>
                </a:solidFill>
                <a:cs typeface="Aharoni" panose="02010803020104030203" pitchFamily="2" charset="-79"/>
              </a:rPr>
              <a:t>Data insights and trends are very important for our project hence we have worked out individually to bring our thoughts regarding data.</a:t>
            </a:r>
          </a:p>
          <a:p>
            <a:r>
              <a:rPr lang="en-US" dirty="0">
                <a:solidFill>
                  <a:srgbClr val="4D5156"/>
                </a:solidFill>
                <a:cs typeface="Aharoni" panose="02010803020104030203" pitchFamily="2" charset="-79"/>
              </a:rPr>
              <a:t>we have used python as a language and the editor as google collab</a:t>
            </a:r>
          </a:p>
          <a:p>
            <a:r>
              <a:rPr lang="en-US" dirty="0">
                <a:solidFill>
                  <a:srgbClr val="4D5156"/>
                </a:solidFill>
                <a:cs typeface="Aharoni" panose="02010803020104030203" pitchFamily="2" charset="-79"/>
              </a:rPr>
              <a:t> we have selected  few visualizations to our current presentation.</a:t>
            </a:r>
          </a:p>
        </p:txBody>
      </p:sp>
    </p:spTree>
    <p:extLst>
      <p:ext uri="{BB962C8B-B14F-4D97-AF65-F5344CB8AC3E}">
        <p14:creationId xmlns:p14="http://schemas.microsoft.com/office/powerpoint/2010/main" val="387906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opic">
            <a:extLst>
              <a:ext uri="{FF2B5EF4-FFF2-40B4-BE49-F238E27FC236}">
                <a16:creationId xmlns:a16="http://schemas.microsoft.com/office/drawing/2014/main" id="{B0882130-6200-324C-8A79-B506D34288AC}"/>
              </a:ext>
            </a:extLst>
          </p:cNvPr>
          <p:cNvSpPr>
            <a:spLocks noGrp="1"/>
          </p:cNvSpPr>
          <p:nvPr>
            <p:ph type="ctrTitle"/>
          </p:nvPr>
        </p:nvSpPr>
        <p:spPr>
          <a:xfrm>
            <a:off x="373360" y="1021898"/>
            <a:ext cx="4816156" cy="504392"/>
          </a:xfrm>
        </p:spPr>
        <p:txBody>
          <a:bodyPr/>
          <a:lstStyle/>
          <a:p>
            <a:pPr algn="just"/>
            <a:r>
              <a:rPr lang="en-US" sz="2000" dirty="0"/>
              <a:t>Table of contents</a:t>
            </a:r>
          </a:p>
        </p:txBody>
      </p:sp>
      <p:sp>
        <p:nvSpPr>
          <p:cNvPr id="5" name="Section Divider Title">
            <a:extLst>
              <a:ext uri="{FF2B5EF4-FFF2-40B4-BE49-F238E27FC236}">
                <a16:creationId xmlns:a16="http://schemas.microsoft.com/office/drawing/2014/main" id="{F57E7746-DDC4-614A-A7D1-B72950AB5208}"/>
              </a:ext>
            </a:extLst>
          </p:cNvPr>
          <p:cNvSpPr>
            <a:spLocks noGrp="1"/>
          </p:cNvSpPr>
          <p:nvPr>
            <p:ph type="subTitle" idx="1"/>
          </p:nvPr>
        </p:nvSpPr>
        <p:spPr>
          <a:xfrm>
            <a:off x="373359" y="1539252"/>
            <a:ext cx="6894339" cy="5153890"/>
          </a:xfrm>
        </p:spPr>
        <p:txBody>
          <a:bodyPr/>
          <a:lstStyle/>
          <a:p>
            <a:pPr marL="514350" indent="-514350">
              <a:buFont typeface="+mj-lt"/>
              <a:buAutoNum type="arabicPeriod"/>
            </a:pPr>
            <a:r>
              <a:rPr lang="en-US" sz="2400" dirty="0"/>
              <a:t>Introduction</a:t>
            </a:r>
          </a:p>
          <a:p>
            <a:pPr marL="514350" indent="-514350">
              <a:buFont typeface="+mj-lt"/>
              <a:buAutoNum type="arabicPeriod"/>
            </a:pPr>
            <a:r>
              <a:rPr lang="en-US" sz="2400" dirty="0"/>
              <a:t>Motivation</a:t>
            </a:r>
          </a:p>
          <a:p>
            <a:pPr marL="514350" indent="-514350">
              <a:buFont typeface="+mj-lt"/>
              <a:buAutoNum type="arabicPeriod"/>
            </a:pPr>
            <a:r>
              <a:rPr lang="en-US" sz="2400" dirty="0"/>
              <a:t>Dataset and it’s Key Metrics</a:t>
            </a:r>
          </a:p>
          <a:p>
            <a:pPr marL="514350" indent="-514350">
              <a:buFont typeface="+mj-lt"/>
              <a:buAutoNum type="arabicPeriod"/>
            </a:pPr>
            <a:r>
              <a:rPr lang="en-US" sz="2400" dirty="0"/>
              <a:t>Exploratory Data Analysis</a:t>
            </a:r>
          </a:p>
          <a:p>
            <a:pPr marL="514350" indent="-514350">
              <a:buFont typeface="+mj-lt"/>
              <a:buAutoNum type="arabicPeriod"/>
            </a:pPr>
            <a:r>
              <a:rPr lang="en-US" sz="2400" dirty="0"/>
              <a:t>Model Choices</a:t>
            </a:r>
          </a:p>
          <a:p>
            <a:pPr marL="514350" indent="-514350">
              <a:buFont typeface="+mj-lt"/>
              <a:buAutoNum type="arabicPeriod"/>
            </a:pPr>
            <a:r>
              <a:rPr lang="en-US" sz="2400" dirty="0"/>
              <a:t>Dashboard Summary</a:t>
            </a:r>
          </a:p>
          <a:p>
            <a:pPr marL="514350" indent="-514350">
              <a:buFont typeface="+mj-lt"/>
              <a:buAutoNum type="arabicPeriod"/>
            </a:pPr>
            <a:r>
              <a:rPr lang="en-US" sz="2400" dirty="0"/>
              <a:t>Roles and Responsibilities</a:t>
            </a:r>
          </a:p>
          <a:p>
            <a:pPr marL="514350" indent="-514350">
              <a:buFont typeface="+mj-lt"/>
              <a:buAutoNum type="arabicPeriod"/>
            </a:pPr>
            <a:r>
              <a:rPr lang="en-US" sz="2400" dirty="0"/>
              <a:t>Challenges</a:t>
            </a:r>
          </a:p>
          <a:p>
            <a:pPr marL="514350" indent="-514350">
              <a:buFont typeface="+mj-lt"/>
              <a:buAutoNum type="arabicPeriod"/>
            </a:pPr>
            <a:r>
              <a:rPr lang="en-US" sz="2400" dirty="0"/>
              <a:t>Prospects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56518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a:xfrm>
            <a:off x="533176" y="1085045"/>
            <a:ext cx="10515600" cy="590931"/>
          </a:xfrm>
        </p:spPr>
        <p:txBody>
          <a:bodyPr/>
          <a:lstStyle/>
          <a:p>
            <a:r>
              <a:rPr lang="en-US" dirty="0"/>
              <a:t>Individual Contribution in %</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20</a:t>
            </a:fld>
            <a:endParaRPr lang="en-US" dirty="0"/>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graphicFrame>
        <p:nvGraphicFramePr>
          <p:cNvPr id="5" name="Table 5">
            <a:extLst>
              <a:ext uri="{FF2B5EF4-FFF2-40B4-BE49-F238E27FC236}">
                <a16:creationId xmlns:a16="http://schemas.microsoft.com/office/drawing/2014/main" id="{E9A930B6-A3D0-A11D-2EB9-D6BB23FBB6ED}"/>
              </a:ext>
            </a:extLst>
          </p:cNvPr>
          <p:cNvGraphicFramePr>
            <a:graphicFrameLocks noGrp="1"/>
          </p:cNvGraphicFramePr>
          <p:nvPr>
            <p:ph sz="half" idx="2"/>
          </p:nvPr>
        </p:nvGraphicFramePr>
        <p:xfrm>
          <a:off x="469169" y="1612162"/>
          <a:ext cx="11155904" cy="5175076"/>
        </p:xfrm>
        <a:graphic>
          <a:graphicData uri="http://schemas.openxmlformats.org/drawingml/2006/table">
            <a:tbl>
              <a:tblPr firstRow="1" bandRow="1">
                <a:tableStyleId>{5C22544A-7EE6-4342-B048-85BDC9FD1C3A}</a:tableStyleId>
              </a:tblPr>
              <a:tblGrid>
                <a:gridCol w="2176025">
                  <a:extLst>
                    <a:ext uri="{9D8B030D-6E8A-4147-A177-3AD203B41FA5}">
                      <a16:colId xmlns:a16="http://schemas.microsoft.com/office/drawing/2014/main" val="2922750715"/>
                    </a:ext>
                  </a:extLst>
                </a:gridCol>
                <a:gridCol w="961292">
                  <a:extLst>
                    <a:ext uri="{9D8B030D-6E8A-4147-A177-3AD203B41FA5}">
                      <a16:colId xmlns:a16="http://schemas.microsoft.com/office/drawing/2014/main" val="727604749"/>
                    </a:ext>
                  </a:extLst>
                </a:gridCol>
                <a:gridCol w="1348154">
                  <a:extLst>
                    <a:ext uri="{9D8B030D-6E8A-4147-A177-3AD203B41FA5}">
                      <a16:colId xmlns:a16="http://schemas.microsoft.com/office/drawing/2014/main" val="2784961334"/>
                    </a:ext>
                  </a:extLst>
                </a:gridCol>
                <a:gridCol w="1266092">
                  <a:extLst>
                    <a:ext uri="{9D8B030D-6E8A-4147-A177-3AD203B41FA5}">
                      <a16:colId xmlns:a16="http://schemas.microsoft.com/office/drawing/2014/main" val="3209840247"/>
                    </a:ext>
                  </a:extLst>
                </a:gridCol>
                <a:gridCol w="1418493">
                  <a:extLst>
                    <a:ext uri="{9D8B030D-6E8A-4147-A177-3AD203B41FA5}">
                      <a16:colId xmlns:a16="http://schemas.microsoft.com/office/drawing/2014/main" val="1551579786"/>
                    </a:ext>
                  </a:extLst>
                </a:gridCol>
                <a:gridCol w="1371600">
                  <a:extLst>
                    <a:ext uri="{9D8B030D-6E8A-4147-A177-3AD203B41FA5}">
                      <a16:colId xmlns:a16="http://schemas.microsoft.com/office/drawing/2014/main" val="3428598292"/>
                    </a:ext>
                  </a:extLst>
                </a:gridCol>
                <a:gridCol w="1430215">
                  <a:extLst>
                    <a:ext uri="{9D8B030D-6E8A-4147-A177-3AD203B41FA5}">
                      <a16:colId xmlns:a16="http://schemas.microsoft.com/office/drawing/2014/main" val="2183289744"/>
                    </a:ext>
                  </a:extLst>
                </a:gridCol>
                <a:gridCol w="1184033">
                  <a:extLst>
                    <a:ext uri="{9D8B030D-6E8A-4147-A177-3AD203B41FA5}">
                      <a16:colId xmlns:a16="http://schemas.microsoft.com/office/drawing/2014/main" val="2256777908"/>
                    </a:ext>
                  </a:extLst>
                </a:gridCol>
              </a:tblGrid>
              <a:tr h="578932">
                <a:tc>
                  <a:txBody>
                    <a:bodyPr/>
                    <a:lstStyle/>
                    <a:p>
                      <a:pPr algn="ctr"/>
                      <a:r>
                        <a:rPr lang="en-US" dirty="0"/>
                        <a:t>Team member</a:t>
                      </a:r>
                    </a:p>
                  </a:txBody>
                  <a:tcPr anchor="ctr"/>
                </a:tc>
                <a:tc>
                  <a:txBody>
                    <a:bodyPr/>
                    <a:lstStyle/>
                    <a:p>
                      <a:pPr algn="ctr"/>
                      <a:r>
                        <a:rPr lang="en-US" dirty="0"/>
                        <a:t>Project idea</a:t>
                      </a:r>
                    </a:p>
                  </a:txBody>
                  <a:tcPr anchor="ctr"/>
                </a:tc>
                <a:tc>
                  <a:txBody>
                    <a:bodyPr/>
                    <a:lstStyle/>
                    <a:p>
                      <a:pPr algn="ctr"/>
                      <a:r>
                        <a:rPr lang="en-US" dirty="0"/>
                        <a:t>Data cleansing</a:t>
                      </a:r>
                    </a:p>
                  </a:txBody>
                  <a:tcPr anchor="ctr"/>
                </a:tc>
                <a:tc>
                  <a:txBody>
                    <a:bodyPr/>
                    <a:lstStyle/>
                    <a:p>
                      <a:pPr algn="ctr"/>
                      <a:r>
                        <a:rPr lang="en-US" dirty="0"/>
                        <a:t>EDA</a:t>
                      </a:r>
                    </a:p>
                  </a:txBody>
                  <a:tcPr anchor="ctr"/>
                </a:tc>
                <a:tc>
                  <a:txBody>
                    <a:bodyPr/>
                    <a:lstStyle/>
                    <a:p>
                      <a:pPr algn="ctr"/>
                      <a:r>
                        <a:rPr lang="en-US" dirty="0"/>
                        <a:t>Model Tuning</a:t>
                      </a:r>
                    </a:p>
                  </a:txBody>
                  <a:tcPr anchor="ctr"/>
                </a:tc>
                <a:tc>
                  <a:txBody>
                    <a:bodyPr/>
                    <a:lstStyle/>
                    <a:p>
                      <a:pPr algn="ctr"/>
                      <a:r>
                        <a:rPr lang="en-US" dirty="0"/>
                        <a:t>WIP 1</a:t>
                      </a:r>
                    </a:p>
                  </a:txBody>
                  <a:tcPr anchor="ctr"/>
                </a:tc>
                <a:tc>
                  <a:txBody>
                    <a:bodyPr/>
                    <a:lstStyle/>
                    <a:p>
                      <a:pPr algn="ctr"/>
                      <a:r>
                        <a:rPr lang="en-US" dirty="0"/>
                        <a:t> WIP 2</a:t>
                      </a:r>
                    </a:p>
                  </a:txBody>
                  <a:tcPr anchor="ctr"/>
                </a:tc>
                <a:tc>
                  <a:txBody>
                    <a:bodyPr/>
                    <a:lstStyle/>
                    <a:p>
                      <a:pPr algn="ctr"/>
                      <a:r>
                        <a:rPr lang="en-US" dirty="0"/>
                        <a:t>Miscellaneous </a:t>
                      </a:r>
                    </a:p>
                    <a:p>
                      <a:pPr algn="ctr"/>
                      <a:endParaRPr lang="en-US" dirty="0"/>
                    </a:p>
                  </a:txBody>
                  <a:tcPr anchor="ctr"/>
                </a:tc>
                <a:extLst>
                  <a:ext uri="{0D108BD9-81ED-4DB2-BD59-A6C34878D82A}">
                    <a16:rowId xmlns:a16="http://schemas.microsoft.com/office/drawing/2014/main" val="1096330047"/>
                  </a:ext>
                </a:extLst>
              </a:tr>
              <a:tr h="578932">
                <a:tc>
                  <a:txBody>
                    <a:bodyPr/>
                    <a:lstStyle/>
                    <a:p>
                      <a:r>
                        <a:rPr lang="en-US" sz="1800" kern="1200" dirty="0">
                          <a:solidFill>
                            <a:schemeClr val="dk1"/>
                          </a:solidFill>
                          <a:effectLst/>
                        </a:rPr>
                        <a:t>Harsha Venkata Sai B</a:t>
                      </a:r>
                      <a:endParaRPr lang="en-US" dirty="0"/>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95</a:t>
                      </a:r>
                    </a:p>
                  </a:txBody>
                  <a:tcPr anchor="ctr"/>
                </a:tc>
                <a:extLst>
                  <a:ext uri="{0D108BD9-81ED-4DB2-BD59-A6C34878D82A}">
                    <a16:rowId xmlns:a16="http://schemas.microsoft.com/office/drawing/2014/main" val="1064524628"/>
                  </a:ext>
                </a:extLst>
              </a:tr>
              <a:tr h="425089">
                <a:tc>
                  <a:txBody>
                    <a:bodyPr/>
                    <a:lstStyle/>
                    <a:p>
                      <a:r>
                        <a:rPr lang="en-US" sz="1800" kern="1200" dirty="0" err="1">
                          <a:solidFill>
                            <a:schemeClr val="dk1"/>
                          </a:solidFill>
                          <a:effectLst/>
                        </a:rPr>
                        <a:t>Manikanta</a:t>
                      </a:r>
                      <a:r>
                        <a:rPr lang="en-US" sz="1800" kern="1200" dirty="0">
                          <a:solidFill>
                            <a:schemeClr val="dk1"/>
                          </a:solidFill>
                          <a:effectLst/>
                        </a:rPr>
                        <a:t> A</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95</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95</a:t>
                      </a:r>
                    </a:p>
                  </a:txBody>
                  <a:tcPr anchor="ctr"/>
                </a:tc>
                <a:extLst>
                  <a:ext uri="{0D108BD9-81ED-4DB2-BD59-A6C34878D82A}">
                    <a16:rowId xmlns:a16="http://schemas.microsoft.com/office/drawing/2014/main" val="675008378"/>
                  </a:ext>
                </a:extLst>
              </a:tr>
              <a:tr h="425089">
                <a:tc>
                  <a:txBody>
                    <a:bodyPr/>
                    <a:lstStyle/>
                    <a:p>
                      <a:r>
                        <a:rPr lang="en-US" sz="1800" kern="1200" dirty="0" err="1">
                          <a:solidFill>
                            <a:schemeClr val="dk1"/>
                          </a:solidFill>
                          <a:effectLst/>
                        </a:rPr>
                        <a:t>Ratna</a:t>
                      </a:r>
                      <a:r>
                        <a:rPr lang="en-US" sz="1800" kern="1200" dirty="0">
                          <a:solidFill>
                            <a:schemeClr val="dk1"/>
                          </a:solidFill>
                          <a:effectLst/>
                        </a:rPr>
                        <a:t> Sri G</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90</a:t>
                      </a:r>
                    </a:p>
                  </a:txBody>
                  <a:tcPr anchor="ctr"/>
                </a:tc>
                <a:extLst>
                  <a:ext uri="{0D108BD9-81ED-4DB2-BD59-A6C34878D82A}">
                    <a16:rowId xmlns:a16="http://schemas.microsoft.com/office/drawing/2014/main" val="2579008726"/>
                  </a:ext>
                </a:extLst>
              </a:tr>
              <a:tr h="425089">
                <a:tc>
                  <a:txBody>
                    <a:bodyPr/>
                    <a:lstStyle/>
                    <a:p>
                      <a:r>
                        <a:rPr lang="en-US" sz="1800" kern="1200" dirty="0" err="1">
                          <a:solidFill>
                            <a:schemeClr val="dk1"/>
                          </a:solidFill>
                          <a:effectLst/>
                        </a:rPr>
                        <a:t>SaiNath</a:t>
                      </a:r>
                      <a:r>
                        <a:rPr lang="en-US" sz="1800" kern="1200" dirty="0">
                          <a:solidFill>
                            <a:schemeClr val="dk1"/>
                          </a:solidFill>
                          <a:effectLst/>
                        </a:rPr>
                        <a:t> Reddy Y</a:t>
                      </a:r>
                      <a:r>
                        <a:rPr lang="en-IN" dirty="0">
                          <a:effectLst/>
                        </a:rPr>
                        <a:t> </a:t>
                      </a:r>
                      <a:endParaRPr lang="en-US" dirty="0"/>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95</a:t>
                      </a:r>
                    </a:p>
                  </a:txBody>
                  <a:tcPr anchor="ctr"/>
                </a:tc>
                <a:extLst>
                  <a:ext uri="{0D108BD9-81ED-4DB2-BD59-A6C34878D82A}">
                    <a16:rowId xmlns:a16="http://schemas.microsoft.com/office/drawing/2014/main" val="982538077"/>
                  </a:ext>
                </a:extLst>
              </a:tr>
              <a:tr h="578932">
                <a:tc>
                  <a:txBody>
                    <a:bodyPr/>
                    <a:lstStyle/>
                    <a:p>
                      <a:r>
                        <a:rPr lang="en-US" sz="1800" kern="1200" dirty="0">
                          <a:solidFill>
                            <a:schemeClr val="dk1"/>
                          </a:solidFill>
                          <a:effectLst/>
                        </a:rPr>
                        <a:t>Sai </a:t>
                      </a:r>
                      <a:r>
                        <a:rPr lang="en-US" sz="1800" kern="1200" dirty="0" err="1">
                          <a:solidFill>
                            <a:schemeClr val="dk1"/>
                          </a:solidFill>
                          <a:effectLst/>
                        </a:rPr>
                        <a:t>Prapulla</a:t>
                      </a:r>
                      <a:r>
                        <a:rPr lang="en-US" sz="1800" kern="1200" dirty="0">
                          <a:solidFill>
                            <a:schemeClr val="dk1"/>
                          </a:solidFill>
                          <a:effectLst/>
                        </a:rPr>
                        <a:t> Seshank A</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85</a:t>
                      </a:r>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r>
                        <a:rPr lang="en-US" dirty="0"/>
                        <a:t>95</a:t>
                      </a:r>
                    </a:p>
                  </a:txBody>
                  <a:tcPr anchor="ctr"/>
                </a:tc>
                <a:extLst>
                  <a:ext uri="{0D108BD9-81ED-4DB2-BD59-A6C34878D82A}">
                    <a16:rowId xmlns:a16="http://schemas.microsoft.com/office/drawing/2014/main" val="4001584099"/>
                  </a:ext>
                </a:extLst>
              </a:tr>
              <a:tr h="578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Venkata </a:t>
                      </a:r>
                      <a:r>
                        <a:rPr lang="en-US" sz="1800" kern="1200" dirty="0" err="1">
                          <a:solidFill>
                            <a:schemeClr val="dk1"/>
                          </a:solidFill>
                          <a:effectLst/>
                        </a:rPr>
                        <a:t>Mahendra</a:t>
                      </a:r>
                      <a:r>
                        <a:rPr lang="en-US" sz="1800" kern="1200" dirty="0">
                          <a:solidFill>
                            <a:schemeClr val="dk1"/>
                          </a:solidFill>
                          <a:effectLst/>
                        </a:rPr>
                        <a:t> C</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90</a:t>
                      </a:r>
                    </a:p>
                  </a:txBody>
                  <a:tcPr anchor="ctr"/>
                </a:tc>
                <a:extLst>
                  <a:ext uri="{0D108BD9-81ED-4DB2-BD59-A6C34878D82A}">
                    <a16:rowId xmlns:a16="http://schemas.microsoft.com/office/drawing/2014/main" val="714940739"/>
                  </a:ext>
                </a:extLst>
              </a:tr>
              <a:tr h="578932">
                <a:tc>
                  <a:txBody>
                    <a:bodyPr/>
                    <a:lstStyle/>
                    <a:p>
                      <a:r>
                        <a:rPr lang="en-US" sz="1800" kern="1200" dirty="0">
                          <a:solidFill>
                            <a:schemeClr val="dk1"/>
                          </a:solidFill>
                          <a:effectLst/>
                        </a:rPr>
                        <a:t>Venkata </a:t>
                      </a:r>
                      <a:r>
                        <a:rPr lang="en-US" sz="1800" kern="1200" dirty="0" err="1">
                          <a:solidFill>
                            <a:schemeClr val="dk1"/>
                          </a:solidFill>
                          <a:effectLst/>
                        </a:rPr>
                        <a:t>SriKarthik</a:t>
                      </a:r>
                      <a:r>
                        <a:rPr lang="en-US" sz="1800" kern="1200" dirty="0">
                          <a:solidFill>
                            <a:schemeClr val="dk1"/>
                          </a:solidFill>
                          <a:effectLst/>
                        </a:rPr>
                        <a:t> D</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90</a:t>
                      </a:r>
                    </a:p>
                  </a:txBody>
                  <a:tcPr anchor="ctr"/>
                </a:tc>
                <a:tc>
                  <a:txBody>
                    <a:bodyPr/>
                    <a:lstStyle/>
                    <a:p>
                      <a:pPr algn="ctr"/>
                      <a:r>
                        <a:rPr lang="en-US" dirty="0"/>
                        <a:t>90</a:t>
                      </a:r>
                    </a:p>
                  </a:txBody>
                  <a:tcPr anchor="ctr"/>
                </a:tc>
                <a:extLst>
                  <a:ext uri="{0D108BD9-81ED-4DB2-BD59-A6C34878D82A}">
                    <a16:rowId xmlns:a16="http://schemas.microsoft.com/office/drawing/2014/main" val="2547623730"/>
                  </a:ext>
                </a:extLst>
              </a:tr>
              <a:tr h="425089">
                <a:tc>
                  <a:txBody>
                    <a:bodyPr/>
                    <a:lstStyle/>
                    <a:p>
                      <a:r>
                        <a:rPr lang="en-US" sz="1800" kern="1200" dirty="0">
                          <a:solidFill>
                            <a:schemeClr val="dk1"/>
                          </a:solidFill>
                          <a:effectLst/>
                        </a:rPr>
                        <a:t>Vishnu A</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extLst>
                  <a:ext uri="{0D108BD9-81ED-4DB2-BD59-A6C34878D82A}">
                    <a16:rowId xmlns:a16="http://schemas.microsoft.com/office/drawing/2014/main" val="4216382068"/>
                  </a:ext>
                </a:extLst>
              </a:tr>
            </a:tbl>
          </a:graphicData>
        </a:graphic>
      </p:graphicFrame>
    </p:spTree>
    <p:extLst>
      <p:ext uri="{BB962C8B-B14F-4D97-AF65-F5344CB8AC3E}">
        <p14:creationId xmlns:p14="http://schemas.microsoft.com/office/powerpoint/2010/main" val="184766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Challenges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21</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7" y="2090546"/>
            <a:ext cx="9936949" cy="4229228"/>
          </a:xfrm>
        </p:spPr>
        <p:txBody>
          <a:bodyPr/>
          <a:lstStyle/>
          <a:p>
            <a:r>
              <a:rPr lang="en-US" dirty="0">
                <a:solidFill>
                  <a:srgbClr val="4D5156"/>
                </a:solidFill>
                <a:cs typeface="Aharoni" panose="02010803020104030203" pitchFamily="2" charset="-79"/>
              </a:rPr>
              <a:t>There are certain fields which require domain expertise and we had tough time understanding them.</a:t>
            </a:r>
          </a:p>
          <a:p>
            <a:r>
              <a:rPr lang="en-US" dirty="0">
                <a:solidFill>
                  <a:srgbClr val="4D5156"/>
                </a:solidFill>
                <a:cs typeface="Aharoni" panose="02010803020104030203" pitchFamily="2" charset="-79"/>
              </a:rPr>
              <a:t>The applied prophet model is not conventional model, hence tuning its parameters took more time than the normal algorithms</a:t>
            </a:r>
          </a:p>
          <a:p>
            <a:r>
              <a:rPr lang="en-US" dirty="0">
                <a:solidFill>
                  <a:srgbClr val="4D5156"/>
                </a:solidFill>
                <a:cs typeface="Aharoni" panose="02010803020104030203" pitchFamily="2" charset="-79"/>
              </a:rPr>
              <a:t>We have also applied a model called SIER, the SIER model assumes that the members of the compartment are infected but not infectious during the incubation period. Also, there is no guarantee that all infected people are tested and isolated. This group of people is likely to become hidden transmitters in the population. The SIER model with constant parameters cannot be used for long-term simulation.</a:t>
            </a:r>
          </a:p>
          <a:p>
            <a:r>
              <a:rPr lang="en-US" dirty="0">
                <a:solidFill>
                  <a:srgbClr val="4D5156"/>
                </a:solidFill>
                <a:cs typeface="Aharoni" panose="02010803020104030203" pitchFamily="2" charset="-79"/>
              </a:rPr>
              <a:t>We have been trying to find the correlation between cases and deaths, but there are certain cases where the death may be resulted from prolonged other health conditions.</a:t>
            </a:r>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4D5156"/>
              </a:solidFill>
              <a:latin typeface="Amasis MT Pro Light" panose="02040304050005020304" pitchFamily="18" charset="0"/>
              <a:cs typeface="Aharoni" panose="02010803020104030203" pitchFamily="2" charset="-79"/>
            </a:endParaRPr>
          </a:p>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373190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Prospects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22</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7" y="2090546"/>
            <a:ext cx="9936949" cy="3504342"/>
          </a:xfrm>
        </p:spPr>
        <p:txBody>
          <a:bodyPr/>
          <a:lstStyle/>
          <a:p>
            <a:r>
              <a:rPr lang="en-US" dirty="0">
                <a:solidFill>
                  <a:srgbClr val="4D5156"/>
                </a:solidFill>
                <a:cs typeface="Aharoni" panose="02010803020104030203" pitchFamily="2" charset="-79"/>
              </a:rPr>
              <a:t>We are interested in learning more about the relation and trends between the cases, deaths, vaccinations and </a:t>
            </a:r>
            <a:r>
              <a:rPr lang="en-US" dirty="0" err="1">
                <a:solidFill>
                  <a:srgbClr val="4D5156"/>
                </a:solidFill>
                <a:cs typeface="Aharoni" panose="02010803020104030203" pitchFamily="2" charset="-79"/>
              </a:rPr>
              <a:t>testings</a:t>
            </a:r>
            <a:r>
              <a:rPr lang="en-US" dirty="0">
                <a:solidFill>
                  <a:srgbClr val="4D5156"/>
                </a:solidFill>
                <a:cs typeface="Aharoni" panose="02010803020104030203" pitchFamily="2" charset="-79"/>
              </a:rPr>
              <a:t>.</a:t>
            </a:r>
          </a:p>
          <a:p>
            <a:r>
              <a:rPr lang="en-US" dirty="0">
                <a:solidFill>
                  <a:srgbClr val="4D5156"/>
                </a:solidFill>
                <a:cs typeface="Aharoni" panose="02010803020104030203" pitchFamily="2" charset="-79"/>
              </a:rPr>
              <a:t>We want to add few filters to our dashboards like the lockdown durations and covid restrictions like mask mandates, public gatherings etc.</a:t>
            </a:r>
          </a:p>
          <a:p>
            <a:r>
              <a:rPr lang="en-US" dirty="0">
                <a:solidFill>
                  <a:srgbClr val="4D5156"/>
                </a:solidFill>
                <a:cs typeface="Aharoni" panose="02010803020104030203" pitchFamily="2" charset="-79"/>
              </a:rPr>
              <a:t>Add more pictorial metrics that also shows the COVID-19 scenario at global stage.</a:t>
            </a:r>
          </a:p>
          <a:p>
            <a:r>
              <a:rPr lang="en-US" dirty="0">
                <a:solidFill>
                  <a:srgbClr val="4D5156"/>
                </a:solidFill>
                <a:cs typeface="Aharoni" panose="02010803020104030203" pitchFamily="2" charset="-79"/>
              </a:rPr>
              <a:t>Implement advanced graphs, If that would make things easy to understand.</a:t>
            </a:r>
          </a:p>
          <a:p>
            <a:endParaRPr lang="en-US" dirty="0">
              <a:solidFill>
                <a:srgbClr val="4D5156"/>
              </a:solidFill>
              <a:cs typeface="Aharoni" panose="02010803020104030203" pitchFamily="2" charset="-79"/>
            </a:endParaRPr>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4D5156"/>
              </a:solidFill>
              <a:latin typeface="Amasis MT Pro Light" panose="02040304050005020304" pitchFamily="18" charset="0"/>
              <a:cs typeface="Aharoni" panose="02010803020104030203" pitchFamily="2" charset="-79"/>
            </a:endParaRPr>
          </a:p>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160963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42E9E-94BC-D8B5-94E0-14BF06A75F1B}"/>
              </a:ext>
            </a:extLst>
          </p:cNvPr>
          <p:cNvSpPr txBox="1"/>
          <p:nvPr/>
        </p:nvSpPr>
        <p:spPr>
          <a:xfrm>
            <a:off x="3622431" y="29424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C4AF46A-04B9-6055-45C8-B5918ED0B8E6}"/>
              </a:ext>
            </a:extLst>
          </p:cNvPr>
          <p:cNvSpPr txBox="1"/>
          <p:nvPr/>
        </p:nvSpPr>
        <p:spPr>
          <a:xfrm>
            <a:off x="504092" y="1446118"/>
            <a:ext cx="10093569" cy="707886"/>
          </a:xfrm>
          <a:prstGeom prst="rect">
            <a:avLst/>
          </a:prstGeom>
          <a:noFill/>
        </p:spPr>
        <p:txBody>
          <a:bodyPr wrap="square" rtlCol="0">
            <a:spAutoFit/>
          </a:bodyPr>
          <a:lstStyle/>
          <a:p>
            <a:r>
              <a:rPr lang="en-US" sz="4000" dirty="0">
                <a:solidFill>
                  <a:schemeClr val="tx2"/>
                </a:solidFill>
                <a:latin typeface="Georgia" panose="02040502050405020303" pitchFamily="18" charset="0"/>
              </a:rPr>
              <a:t>References</a:t>
            </a:r>
            <a:endParaRPr lang="en-US" sz="2800" dirty="0">
              <a:solidFill>
                <a:schemeClr val="tx2"/>
              </a:solidFill>
              <a:latin typeface="Georgia" panose="02040502050405020303" pitchFamily="18" charset="0"/>
            </a:endParaRPr>
          </a:p>
        </p:txBody>
      </p:sp>
      <p:sp>
        <p:nvSpPr>
          <p:cNvPr id="8" name="TextBox 7">
            <a:extLst>
              <a:ext uri="{FF2B5EF4-FFF2-40B4-BE49-F238E27FC236}">
                <a16:creationId xmlns:a16="http://schemas.microsoft.com/office/drawing/2014/main" id="{657F6D9E-D873-5447-24FB-FDA35AE4F281}"/>
              </a:ext>
            </a:extLst>
          </p:cNvPr>
          <p:cNvSpPr txBox="1"/>
          <p:nvPr/>
        </p:nvSpPr>
        <p:spPr>
          <a:xfrm>
            <a:off x="1180027" y="2340413"/>
            <a:ext cx="8681728" cy="646331"/>
          </a:xfrm>
          <a:prstGeom prst="rect">
            <a:avLst/>
          </a:prstGeom>
          <a:noFill/>
        </p:spPr>
        <p:txBody>
          <a:bodyPr wrap="square">
            <a:spAutoFit/>
          </a:bodyPr>
          <a:lstStyle/>
          <a:p>
            <a:pPr algn="l"/>
            <a:r>
              <a:rPr lang="en-US" b="0" i="0" dirty="0">
                <a:effectLst/>
                <a:latin typeface="Open Sans" panose="020B0606030504020204" pitchFamily="34" charset="0"/>
                <a:hlinkClick r:id="rId2"/>
              </a:rPr>
              <a:t>Forecasting of COVID-19 epidemic size in four high hitting nations (USA, Brazil, India and Russia) by Fb-Prophet machine learning model</a:t>
            </a:r>
            <a:endParaRPr lang="en-US" b="0" i="0" dirty="0">
              <a:effectLst/>
              <a:latin typeface="Open Sans" panose="020B0606030504020204" pitchFamily="34" charset="0"/>
            </a:endParaRPr>
          </a:p>
        </p:txBody>
      </p:sp>
      <p:sp>
        <p:nvSpPr>
          <p:cNvPr id="12" name="TextBox 11">
            <a:extLst>
              <a:ext uri="{FF2B5EF4-FFF2-40B4-BE49-F238E27FC236}">
                <a16:creationId xmlns:a16="http://schemas.microsoft.com/office/drawing/2014/main" id="{EF679D8C-B36B-CF40-BC9D-192BF9146F25}"/>
              </a:ext>
            </a:extLst>
          </p:cNvPr>
          <p:cNvSpPr txBox="1"/>
          <p:nvPr/>
        </p:nvSpPr>
        <p:spPr>
          <a:xfrm>
            <a:off x="1180027" y="3396239"/>
            <a:ext cx="6166338" cy="369332"/>
          </a:xfrm>
          <a:prstGeom prst="rect">
            <a:avLst/>
          </a:prstGeom>
          <a:noFill/>
        </p:spPr>
        <p:txBody>
          <a:bodyPr wrap="square">
            <a:spAutoFit/>
          </a:bodyPr>
          <a:lstStyle/>
          <a:p>
            <a:r>
              <a:rPr lang="en-US" b="0" i="0" dirty="0">
                <a:solidFill>
                  <a:srgbClr val="111111"/>
                </a:solidFill>
                <a:effectLst/>
                <a:latin typeface="Roboto" panose="02000000000000000000" pitchFamily="2" charset="0"/>
                <a:hlinkClick r:id="rId3"/>
              </a:rPr>
              <a:t>A Prophet Model to Forecast Spread of Covid-19 Pandemic</a:t>
            </a:r>
            <a:endParaRPr lang="en-US" b="0" i="0" dirty="0">
              <a:solidFill>
                <a:srgbClr val="111111"/>
              </a:solidFill>
              <a:effectLst/>
              <a:latin typeface="Roboto" panose="02000000000000000000" pitchFamily="2" charset="0"/>
            </a:endParaRPr>
          </a:p>
        </p:txBody>
      </p:sp>
      <p:sp>
        <p:nvSpPr>
          <p:cNvPr id="15" name="TextBox 14">
            <a:extLst>
              <a:ext uri="{FF2B5EF4-FFF2-40B4-BE49-F238E27FC236}">
                <a16:creationId xmlns:a16="http://schemas.microsoft.com/office/drawing/2014/main" id="{6CCF87E0-C4C9-1EAF-F26B-0C8FF013F6A1}"/>
              </a:ext>
            </a:extLst>
          </p:cNvPr>
          <p:cNvSpPr txBox="1"/>
          <p:nvPr/>
        </p:nvSpPr>
        <p:spPr>
          <a:xfrm>
            <a:off x="1180027" y="4219318"/>
            <a:ext cx="6892257" cy="369333"/>
          </a:xfrm>
          <a:prstGeom prst="rect">
            <a:avLst/>
          </a:prstGeom>
          <a:noFill/>
        </p:spPr>
        <p:txBody>
          <a:bodyPr wrap="square">
            <a:spAutoFit/>
          </a:bodyPr>
          <a:lstStyle/>
          <a:p>
            <a:r>
              <a:rPr lang="en-US" b="0" i="0" dirty="0">
                <a:solidFill>
                  <a:srgbClr val="1E1E1E"/>
                </a:solidFill>
                <a:effectLst/>
                <a:latin typeface="Lato" panose="020F0502020204030203" pitchFamily="34" charset="0"/>
                <a:hlinkClick r:id="rId4"/>
              </a:rPr>
              <a:t>Forecasting the Spread of COVID-19 Pandemic with Prophet</a:t>
            </a:r>
            <a:endParaRPr lang="en-US" dirty="0"/>
          </a:p>
        </p:txBody>
      </p:sp>
      <p:sp>
        <p:nvSpPr>
          <p:cNvPr id="3" name="TextBox 2">
            <a:extLst>
              <a:ext uri="{FF2B5EF4-FFF2-40B4-BE49-F238E27FC236}">
                <a16:creationId xmlns:a16="http://schemas.microsoft.com/office/drawing/2014/main" id="{45F097CB-8498-6699-BA99-E9645AA25379}"/>
              </a:ext>
            </a:extLst>
          </p:cNvPr>
          <p:cNvSpPr txBox="1"/>
          <p:nvPr/>
        </p:nvSpPr>
        <p:spPr>
          <a:xfrm>
            <a:off x="1180027" y="5215733"/>
            <a:ext cx="7315200" cy="646331"/>
          </a:xfrm>
          <a:prstGeom prst="rect">
            <a:avLst/>
          </a:prstGeom>
          <a:noFill/>
        </p:spPr>
        <p:txBody>
          <a:bodyPr wrap="square" rtlCol="0">
            <a:spAutoFit/>
          </a:bodyPr>
          <a:lstStyle/>
          <a:p>
            <a:r>
              <a:rPr lang="en-US" dirty="0">
                <a:solidFill>
                  <a:schemeClr val="accent1"/>
                </a:solidFill>
                <a:hlinkClick r:id="rId5">
                  <a:extLst>
                    <a:ext uri="{A12FA001-AC4F-418D-AE19-62706E023703}">
                      <ahyp:hlinkClr xmlns:ahyp="http://schemas.microsoft.com/office/drawing/2018/hyperlinkcolor" val="tx"/>
                    </a:ext>
                  </a:extLst>
                </a:hlinkClick>
              </a:rPr>
              <a:t>Time series analysis and forecasting of coronavirus disease in Indonesia using ARIMA model and PROPHET</a:t>
            </a:r>
            <a:endParaRPr lang="en-US" dirty="0">
              <a:solidFill>
                <a:schemeClr val="accent1"/>
              </a:solidFill>
            </a:endParaRPr>
          </a:p>
        </p:txBody>
      </p:sp>
    </p:spTree>
    <p:extLst>
      <p:ext uri="{BB962C8B-B14F-4D97-AF65-F5344CB8AC3E}">
        <p14:creationId xmlns:p14="http://schemas.microsoft.com/office/powerpoint/2010/main" val="290279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E32D-EFA7-5055-3B84-CA039B5AFCAC}"/>
              </a:ext>
            </a:extLst>
          </p:cNvPr>
          <p:cNvSpPr>
            <a:spLocks noGrp="1"/>
          </p:cNvSpPr>
          <p:nvPr>
            <p:ph type="ctrTitle"/>
          </p:nvPr>
        </p:nvSpPr>
        <p:spPr>
          <a:xfrm>
            <a:off x="658368" y="2202426"/>
            <a:ext cx="6638544" cy="1674630"/>
          </a:xfrm>
        </p:spPr>
        <p:txBody>
          <a:bodyPr/>
          <a:lstStyle/>
          <a:p>
            <a:r>
              <a:rPr lang="en-US" dirty="0"/>
              <a:t>Thank</a:t>
            </a:r>
            <a:br>
              <a:rPr lang="en-US" dirty="0"/>
            </a:br>
            <a:r>
              <a:rPr lang="en-US" dirty="0"/>
              <a:t>you!</a:t>
            </a:r>
          </a:p>
        </p:txBody>
      </p:sp>
    </p:spTree>
    <p:extLst>
      <p:ext uri="{BB962C8B-B14F-4D97-AF65-F5344CB8AC3E}">
        <p14:creationId xmlns:p14="http://schemas.microsoft.com/office/powerpoint/2010/main" val="333709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Introduction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7" y="2185416"/>
            <a:ext cx="8280190" cy="4672584"/>
          </a:xfrm>
        </p:spPr>
        <p:txBody>
          <a:bodyPr/>
          <a:lstStyle/>
          <a:p>
            <a:r>
              <a:rPr lang="en-US" dirty="0"/>
              <a:t>Coronavirus disease 2019 (COVID-19) is a contagious disease caused by the coronavirus 2, which causes severe acute respiratory syndrome (SARS-CoV-2)</a:t>
            </a:r>
          </a:p>
          <a:p>
            <a:r>
              <a:rPr lang="en-US" dirty="0"/>
              <a:t>In December of 2019, the first known case was discovered in Wuhan, China. Since then, the disease has spread around the world, resulting in the current COVID-19 pandemic</a:t>
            </a:r>
          </a:p>
          <a:p>
            <a:r>
              <a:rPr lang="en-US" dirty="0"/>
              <a:t>In this project we’ve chosen the centralized repository of up-to-date and curated datasets on or related to the spread and characteristics of the novel corona virus (SARS-CoV-2) and its associated illness, COVID-19</a:t>
            </a:r>
          </a:p>
          <a:p>
            <a:r>
              <a:rPr lang="en-US" dirty="0"/>
              <a:t>Using this dataset, </a:t>
            </a:r>
            <a:r>
              <a:rPr lang="en-US" sz="1800" b="0" i="0" u="none" strike="noStrike" dirty="0">
                <a:effectLst/>
              </a:rPr>
              <a:t>main goal is to identify the trends of positive cases of the covid-19 and estimate the deaths polls of covid-19 of a country and present the approximations in an understandable way.</a:t>
            </a:r>
            <a:endParaRPr lang="en-US"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3</a:t>
            </a:fld>
            <a:endParaRPr lang="en-US" dirty="0"/>
          </a:p>
        </p:txBody>
      </p:sp>
      <p:sp>
        <p:nvSpPr>
          <p:cNvPr id="3" name="Freeform: Shape 176">
            <a:extLst>
              <a:ext uri="{FF2B5EF4-FFF2-40B4-BE49-F238E27FC236}">
                <a16:creationId xmlns:a16="http://schemas.microsoft.com/office/drawing/2014/main" id="{E60F7E3F-257A-5C6E-86CA-87C092CE69BE}"/>
              </a:ext>
            </a:extLst>
          </p:cNvPr>
          <p:cNvSpPr/>
          <p:nvPr/>
        </p:nvSpPr>
        <p:spPr>
          <a:xfrm>
            <a:off x="9786281" y="1277107"/>
            <a:ext cx="1008389" cy="89092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1">
              <a:alpha val="80000"/>
            </a:schemeClr>
          </a:solidFill>
          <a:ln w="9525" cap="flat">
            <a:noFill/>
            <a:prstDash val="solid"/>
            <a:miter/>
          </a:ln>
        </p:spPr>
        <p:txBody>
          <a:bodyPr rtlCol="0" anchor="ctr"/>
          <a:lstStyle/>
          <a:p>
            <a:endParaRPr lang="en-US" dirty="0"/>
          </a:p>
        </p:txBody>
      </p:sp>
      <p:sp>
        <p:nvSpPr>
          <p:cNvPr id="4" name="Freeform 47">
            <a:extLst>
              <a:ext uri="{FF2B5EF4-FFF2-40B4-BE49-F238E27FC236}">
                <a16:creationId xmlns:a16="http://schemas.microsoft.com/office/drawing/2014/main" id="{E6BDC7F4-9ACB-B062-132A-58F8D815D2A9}"/>
              </a:ext>
            </a:extLst>
          </p:cNvPr>
          <p:cNvSpPr>
            <a:spLocks noChangeAspect="1"/>
          </p:cNvSpPr>
          <p:nvPr/>
        </p:nvSpPr>
        <p:spPr>
          <a:xfrm>
            <a:off x="9786281" y="2493051"/>
            <a:ext cx="1008389" cy="1007777"/>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8" name="Picture 7">
            <a:extLst>
              <a:ext uri="{FF2B5EF4-FFF2-40B4-BE49-F238E27FC236}">
                <a16:creationId xmlns:a16="http://schemas.microsoft.com/office/drawing/2014/main" id="{E19919DA-C750-4A38-47E4-54D18EFF2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785" y="3825845"/>
            <a:ext cx="890927" cy="890927"/>
          </a:xfrm>
          <a:prstGeom prst="rect">
            <a:avLst/>
          </a:prstGeom>
        </p:spPr>
      </p:pic>
      <p:pic>
        <p:nvPicPr>
          <p:cNvPr id="10" name="Picture 9">
            <a:extLst>
              <a:ext uri="{FF2B5EF4-FFF2-40B4-BE49-F238E27FC236}">
                <a16:creationId xmlns:a16="http://schemas.microsoft.com/office/drawing/2014/main" id="{339D9D4A-965E-5841-3BCD-350F695D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785" y="4984445"/>
            <a:ext cx="1008389" cy="1008389"/>
          </a:xfrm>
          <a:prstGeom prst="rect">
            <a:avLst/>
          </a:prstGeom>
        </p:spPr>
      </p:pic>
    </p:spTree>
    <p:extLst>
      <p:ext uri="{BB962C8B-B14F-4D97-AF65-F5344CB8AC3E}">
        <p14:creationId xmlns:p14="http://schemas.microsoft.com/office/powerpoint/2010/main" val="91680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p:txBody>
          <a:bodyPr/>
          <a:lstStyle/>
          <a:p>
            <a:r>
              <a:rPr lang="en-US" dirty="0"/>
              <a:t>Motivation</a:t>
            </a:r>
          </a:p>
        </p:txBody>
      </p:sp>
      <p:sp>
        <p:nvSpPr>
          <p:cNvPr id="3" name="Side Text - Column 1">
            <a:extLst>
              <a:ext uri="{FF2B5EF4-FFF2-40B4-BE49-F238E27FC236}">
                <a16:creationId xmlns:a16="http://schemas.microsoft.com/office/drawing/2014/main" id="{38025F87-E395-E545-BB3A-BF62703CCBBB}"/>
              </a:ext>
            </a:extLst>
          </p:cNvPr>
          <p:cNvSpPr>
            <a:spLocks noGrp="1"/>
          </p:cNvSpPr>
          <p:nvPr>
            <p:ph sz="half" idx="1"/>
          </p:nvPr>
        </p:nvSpPr>
        <p:spPr>
          <a:xfrm>
            <a:off x="566928" y="2185415"/>
            <a:ext cx="4681966" cy="4499483"/>
          </a:xfrm>
        </p:spPr>
        <p:txBody>
          <a:bodyPr/>
          <a:lstStyle/>
          <a:p>
            <a:r>
              <a:rPr lang="en-US" dirty="0"/>
              <a:t>It is not a hidden fact how COVID-19 instilled fear of death in us.</a:t>
            </a:r>
          </a:p>
          <a:p>
            <a:r>
              <a:rPr lang="en-US" dirty="0"/>
              <a:t> We have seen doctors, scientists and engineers  of different organizations and governments  coming up with solutions to fight covid,  prepared datasets and statistics,  research papers regarding the outbreak of covid.</a:t>
            </a:r>
          </a:p>
          <a:p>
            <a:r>
              <a:rPr lang="en-US" dirty="0"/>
              <a:t>But many failed to help a layman understand the results and the future scenarios resulting in adverse outbreak</a:t>
            </a:r>
          </a:p>
        </p:txBody>
      </p:sp>
      <p:sp>
        <p:nvSpPr>
          <p:cNvPr id="4" name="Side Text - Column 2">
            <a:extLst>
              <a:ext uri="{FF2B5EF4-FFF2-40B4-BE49-F238E27FC236}">
                <a16:creationId xmlns:a16="http://schemas.microsoft.com/office/drawing/2014/main" id="{141D36D5-50E8-C945-95D9-AC162A32E5E9}"/>
              </a:ext>
            </a:extLst>
          </p:cNvPr>
          <p:cNvSpPr>
            <a:spLocks noGrp="1"/>
          </p:cNvSpPr>
          <p:nvPr>
            <p:ph sz="half" idx="2"/>
          </p:nvPr>
        </p:nvSpPr>
        <p:spPr/>
        <p:txBody>
          <a:bodyPr/>
          <a:lstStyle/>
          <a:p>
            <a:r>
              <a:rPr lang="en-US" dirty="0"/>
              <a:t>We believe our efforts in making this project will aid a layman to understand the pandemic scenarios and help the medical professionals and decision-makers allocate resources and design/evaluate intervention strategies to fight againstCOVID-19. </a:t>
            </a:r>
          </a:p>
          <a:p>
            <a:r>
              <a:rPr lang="en-US" dirty="0"/>
              <a:t>Forecasting the possible scenarios with the best suitable model is our secondary motivation.</a:t>
            </a:r>
            <a:endParaRPr lang="en-IN" dirty="0"/>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4</a:t>
            </a:fld>
            <a:endParaRPr lang="en-US" dirty="0"/>
          </a:p>
        </p:txBody>
      </p:sp>
      <p:pic>
        <p:nvPicPr>
          <p:cNvPr id="5" name="Picture 4">
            <a:extLst>
              <a:ext uri="{FF2B5EF4-FFF2-40B4-BE49-F238E27FC236}">
                <a16:creationId xmlns:a16="http://schemas.microsoft.com/office/drawing/2014/main" id="{34C7B78D-085A-D051-7146-F950240DE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555" y="2073199"/>
            <a:ext cx="1219616" cy="1219616"/>
          </a:xfrm>
          <a:prstGeom prst="rect">
            <a:avLst/>
          </a:prstGeom>
        </p:spPr>
      </p:pic>
      <p:pic>
        <p:nvPicPr>
          <p:cNvPr id="7" name="Graphic 6" descr="Teacher with solid fill">
            <a:extLst>
              <a:ext uri="{FF2B5EF4-FFF2-40B4-BE49-F238E27FC236}">
                <a16:creationId xmlns:a16="http://schemas.microsoft.com/office/drawing/2014/main" id="{AEF0DA1E-0C05-45C5-F21E-9FC601F01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6555" y="3599586"/>
            <a:ext cx="1219615" cy="1219615"/>
          </a:xfrm>
          <a:prstGeom prst="rect">
            <a:avLst/>
          </a:prstGeom>
        </p:spPr>
      </p:pic>
      <p:pic>
        <p:nvPicPr>
          <p:cNvPr id="9" name="Graphic 8" descr="Users with solid fill">
            <a:extLst>
              <a:ext uri="{FF2B5EF4-FFF2-40B4-BE49-F238E27FC236}">
                <a16:creationId xmlns:a16="http://schemas.microsoft.com/office/drawing/2014/main" id="{6DBB7D89-5A2F-AA45-C8DD-8FFCA46A3E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5458" y="5005292"/>
            <a:ext cx="1219614" cy="1219614"/>
          </a:xfrm>
          <a:prstGeom prst="rect">
            <a:avLst/>
          </a:prstGeom>
        </p:spPr>
      </p:pic>
    </p:spTree>
    <p:extLst>
      <p:ext uri="{BB962C8B-B14F-4D97-AF65-F5344CB8AC3E}">
        <p14:creationId xmlns:p14="http://schemas.microsoft.com/office/powerpoint/2010/main" val="287396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Dataset</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r>
              <a:rPr lang="en-US" dirty="0"/>
              <a:t>We have seen some of the best datasets for our problem but finally, eyed on that one dataset which is provisioned by credible institutions across the world. </a:t>
            </a:r>
          </a:p>
          <a:p>
            <a:r>
              <a:rPr lang="en-US" dirty="0"/>
              <a:t>“</a:t>
            </a:r>
            <a:r>
              <a:rPr lang="en-US" i="1" dirty="0"/>
              <a:t>COVID-19 World</a:t>
            </a:r>
            <a:r>
              <a:rPr lang="en-US" dirty="0"/>
              <a:t>” is a collection of the COVID-19 data maintained by “Our World in Data” which collects it from John Hopkins University. It has versioned information of COVID-19 data each day till July 17</a:t>
            </a:r>
            <a:r>
              <a:rPr lang="en-US" baseline="30000" dirty="0"/>
              <a:t>th</a:t>
            </a:r>
            <a:r>
              <a:rPr lang="en-US" dirty="0"/>
              <a:t> 2022, so far.</a:t>
            </a:r>
          </a:p>
          <a:p>
            <a:r>
              <a:rPr lang="en-US" dirty="0"/>
              <a:t>There are </a:t>
            </a:r>
            <a:r>
              <a:rPr lang="en-IN" dirty="0"/>
              <a:t>183595 observations and  67 variables.</a:t>
            </a:r>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5</a:t>
            </a:fld>
            <a:endParaRPr lang="en-US" dirty="0"/>
          </a:p>
        </p:txBody>
      </p:sp>
      <p:sp>
        <p:nvSpPr>
          <p:cNvPr id="5" name="TextBox 4">
            <a:extLst>
              <a:ext uri="{FF2B5EF4-FFF2-40B4-BE49-F238E27FC236}">
                <a16:creationId xmlns:a16="http://schemas.microsoft.com/office/drawing/2014/main" id="{02DFFD56-C69A-61CD-F916-4D1A3EC9984B}"/>
              </a:ext>
            </a:extLst>
          </p:cNvPr>
          <p:cNvSpPr txBox="1"/>
          <p:nvPr/>
        </p:nvSpPr>
        <p:spPr>
          <a:xfrm>
            <a:off x="698090" y="5584723"/>
            <a:ext cx="10205884" cy="400110"/>
          </a:xfrm>
          <a:prstGeom prst="rect">
            <a:avLst/>
          </a:prstGeom>
          <a:noFill/>
        </p:spPr>
        <p:txBody>
          <a:bodyPr wrap="square" rtlCol="0">
            <a:spAutoFit/>
          </a:bodyPr>
          <a:lstStyle/>
          <a:p>
            <a:r>
              <a:rPr lang="en-US" sz="2000" dirty="0">
                <a:solidFill>
                  <a:schemeClr val="accent1"/>
                </a:solidFill>
                <a:latin typeface="Georgia" panose="02040502050405020303" pitchFamily="18" charset="0"/>
              </a:rPr>
              <a:t>Dataset URL:</a:t>
            </a:r>
            <a:r>
              <a:rPr lang="en-US" sz="2000" b="1" dirty="0">
                <a:solidFill>
                  <a:schemeClr val="accent1"/>
                </a:solidFill>
                <a:latin typeface="Georgia" panose="02040502050405020303" pitchFamily="18" charset="0"/>
              </a:rPr>
              <a:t> </a:t>
            </a:r>
            <a:r>
              <a:rPr lang="en-US" sz="2000" dirty="0">
                <a:hlinkClick r:id="rId2"/>
              </a:rPr>
              <a:t>https://</a:t>
            </a:r>
            <a:r>
              <a:rPr lang="en-US" sz="2000" dirty="0" err="1">
                <a:hlinkClick r:id="rId2"/>
              </a:rPr>
              <a:t>aws.amazon.com</a:t>
            </a:r>
            <a:r>
              <a:rPr lang="en-US" sz="2000" dirty="0">
                <a:hlinkClick r:id="rId2"/>
              </a:rPr>
              <a:t>/marketplace/pp/prodview-3b32sjummof5s</a:t>
            </a:r>
            <a:endParaRPr lang="en-US" sz="2000" dirty="0"/>
          </a:p>
        </p:txBody>
      </p:sp>
    </p:spTree>
    <p:extLst>
      <p:ext uri="{BB962C8B-B14F-4D97-AF65-F5344CB8AC3E}">
        <p14:creationId xmlns:p14="http://schemas.microsoft.com/office/powerpoint/2010/main" val="339767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Key Metrics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6</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8" y="2090547"/>
            <a:ext cx="10515600" cy="1578776"/>
          </a:xfrm>
        </p:spPr>
        <p:txBody>
          <a:bodyPr/>
          <a:lstStyle/>
          <a:p>
            <a:r>
              <a:rPr lang="en-US" dirty="0">
                <a:solidFill>
                  <a:srgbClr val="4D5156"/>
                </a:solidFill>
                <a:latin typeface="Amasis MT Pro Light" panose="02040304050005020304" pitchFamily="18" charset="0"/>
                <a:cs typeface="Aharoni" panose="02010803020104030203" pitchFamily="2" charset="-79"/>
              </a:rPr>
              <a:t>The COVID-19 data lake consists of data from two hundred and eighteen countries approximately from various organizations. Out of total 67 variables we have considered ten key variables that are described below.</a:t>
            </a:r>
          </a:p>
          <a:p>
            <a:endParaRPr lang="en-US" dirty="0">
              <a:solidFill>
                <a:srgbClr val="4D5156"/>
              </a:solidFill>
              <a:latin typeface="Amasis MT Pro Light" panose="02040304050005020304" pitchFamily="18" charset="0"/>
              <a:cs typeface="Aharoni" panose="02010803020104030203" pitchFamily="2" charset="-79"/>
            </a:endParaRPr>
          </a:p>
        </p:txBody>
      </p:sp>
      <p:sp>
        <p:nvSpPr>
          <p:cNvPr id="10" name="TextBox 9">
            <a:extLst>
              <a:ext uri="{FF2B5EF4-FFF2-40B4-BE49-F238E27FC236}">
                <a16:creationId xmlns:a16="http://schemas.microsoft.com/office/drawing/2014/main" id="{B23EF684-BD75-EF9E-AD25-70F29B1E3E9E}"/>
              </a:ext>
            </a:extLst>
          </p:cNvPr>
          <p:cNvSpPr txBox="1"/>
          <p:nvPr/>
        </p:nvSpPr>
        <p:spPr>
          <a:xfrm>
            <a:off x="565165" y="3189498"/>
            <a:ext cx="5800499" cy="2446824"/>
          </a:xfrm>
          <a:prstGeom prst="rect">
            <a:avLst/>
          </a:prstGeom>
          <a:noFill/>
        </p:spPr>
        <p:txBody>
          <a:bodyPr wrap="none" rtlCol="0">
            <a:spAutoFit/>
          </a:bodyPr>
          <a:lstStyle/>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iso_code</a:t>
            </a:r>
            <a:r>
              <a:rPr lang="en-US" dirty="0">
                <a:solidFill>
                  <a:srgbClr val="4D5156"/>
                </a:solidFill>
                <a:latin typeface="Amasis MT Pro Light" panose="02040304050005020304" pitchFamily="18" charset="0"/>
                <a:cs typeface="Aharoni" panose="02010803020104030203" pitchFamily="2" charset="-79"/>
              </a:rPr>
              <a:t>: ISO 3166-1 alpha-3  three-letter country codes.</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continent: Continent of the geographical location.</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location: Geographical location.</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date: Date of observation.</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total_cases</a:t>
            </a:r>
            <a:r>
              <a:rPr lang="en-US" dirty="0">
                <a:solidFill>
                  <a:srgbClr val="4D5156"/>
                </a:solidFill>
                <a:latin typeface="Amasis MT Pro Light" panose="02040304050005020304" pitchFamily="18" charset="0"/>
                <a:cs typeface="Aharoni" panose="02010803020104030203" pitchFamily="2" charset="-79"/>
              </a:rPr>
              <a:t>: Total cases attributed to COVID-19.</a:t>
            </a:r>
          </a:p>
          <a:p>
            <a:endParaRPr lang="en-US" dirty="0"/>
          </a:p>
        </p:txBody>
      </p:sp>
      <p:sp>
        <p:nvSpPr>
          <p:cNvPr id="11" name="TextBox 10">
            <a:extLst>
              <a:ext uri="{FF2B5EF4-FFF2-40B4-BE49-F238E27FC236}">
                <a16:creationId xmlns:a16="http://schemas.microsoft.com/office/drawing/2014/main" id="{0212E6CA-2CBB-8250-0D4E-C235E1DED4FC}"/>
              </a:ext>
            </a:extLst>
          </p:cNvPr>
          <p:cNvSpPr txBox="1"/>
          <p:nvPr/>
        </p:nvSpPr>
        <p:spPr>
          <a:xfrm>
            <a:off x="6359400" y="3189498"/>
            <a:ext cx="5255541" cy="2121093"/>
          </a:xfrm>
          <a:prstGeom prst="rect">
            <a:avLst/>
          </a:prstGeom>
          <a:noFill/>
        </p:spPr>
        <p:txBody>
          <a:bodyPr wrap="none" rtlCol="0">
            <a:spAutoFit/>
          </a:bodyPr>
          <a:lstStyle/>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new_cases</a:t>
            </a:r>
            <a:r>
              <a:rPr lang="en-US" dirty="0">
                <a:solidFill>
                  <a:srgbClr val="4D5156"/>
                </a:solidFill>
                <a:latin typeface="Amasis MT Pro Light" panose="02040304050005020304" pitchFamily="18" charset="0"/>
                <a:cs typeface="Aharoni" panose="02010803020104030203" pitchFamily="2" charset="-79"/>
              </a:rPr>
              <a:t>: New confirmed cases of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total_deaths</a:t>
            </a:r>
            <a:r>
              <a:rPr lang="en-US" dirty="0">
                <a:solidFill>
                  <a:srgbClr val="4D5156"/>
                </a:solidFill>
                <a:latin typeface="Amasis MT Pro Light" panose="02040304050005020304" pitchFamily="18" charset="0"/>
                <a:cs typeface="Aharoni" panose="02010803020104030203" pitchFamily="2" charset="-79"/>
              </a:rPr>
              <a:t>: Total deaths attributed to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new_deaths</a:t>
            </a:r>
            <a:r>
              <a:rPr lang="en-US" dirty="0">
                <a:solidFill>
                  <a:srgbClr val="4D5156"/>
                </a:solidFill>
                <a:latin typeface="Amasis MT Pro Light" panose="02040304050005020304" pitchFamily="18" charset="0"/>
                <a:cs typeface="Aharoni" panose="02010803020104030203" pitchFamily="2" charset="-79"/>
              </a:rPr>
              <a:t>: New deaths attributed to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life_expentency</a:t>
            </a:r>
            <a:endParaRPr lang="en-US" dirty="0">
              <a:solidFill>
                <a:srgbClr val="4D5156"/>
              </a:solidFill>
              <a:latin typeface="Amasis MT Pro Light" panose="02040304050005020304" pitchFamily="18" charset="0"/>
              <a:cs typeface="Aharoni" panose="02010803020104030203" pitchFamily="2" charset="-79"/>
            </a:endParaRP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median_age</a:t>
            </a: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108257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566928" y="1258982"/>
            <a:ext cx="4248912" cy="1089529"/>
          </a:xfrm>
        </p:spPr>
        <p:txBody>
          <a:bodyPr/>
          <a:lstStyle/>
          <a:p>
            <a:r>
              <a:rPr lang="en-US" dirty="0"/>
              <a:t>Exploratory Data Analysis</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588539"/>
            <a:ext cx="8495010" cy="3968249"/>
          </a:xfrm>
        </p:spPr>
        <p:txBody>
          <a:bodyPr/>
          <a:lstStyle/>
          <a:p>
            <a:pPr>
              <a:spcAft>
                <a:spcPts val="600"/>
              </a:spcAft>
            </a:pPr>
            <a:r>
              <a:rPr lang="en-US" dirty="0"/>
              <a:t>After inspecting all the variables in the dataset and slicing them to ten important metrics. </a:t>
            </a:r>
          </a:p>
          <a:p>
            <a:pPr>
              <a:spcAft>
                <a:spcPts val="600"/>
              </a:spcAft>
            </a:pPr>
            <a:r>
              <a:rPr lang="en-US" dirty="0"/>
              <a:t>We wanted to see the trends during the peak times of COVID-19 and we have found some interesting patterns which helped us in next steps of the process i.e., modelling.</a:t>
            </a:r>
          </a:p>
        </p:txBody>
      </p:sp>
    </p:spTree>
    <p:extLst>
      <p:ext uri="{BB962C8B-B14F-4D97-AF65-F5344CB8AC3E}">
        <p14:creationId xmlns:p14="http://schemas.microsoft.com/office/powerpoint/2010/main" val="149374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05559F6-199A-8233-10F8-945D9AA4C32A}"/>
              </a:ext>
            </a:extLst>
          </p:cNvPr>
          <p:cNvPicPr>
            <a:picLocks noChangeAspect="1"/>
          </p:cNvPicPr>
          <p:nvPr/>
        </p:nvPicPr>
        <p:blipFill>
          <a:blip r:embed="rId2"/>
          <a:stretch>
            <a:fillRect/>
          </a:stretch>
        </p:blipFill>
        <p:spPr>
          <a:xfrm>
            <a:off x="0" y="1050856"/>
            <a:ext cx="10895308" cy="5807144"/>
          </a:xfrm>
          <a:prstGeom prst="rect">
            <a:avLst/>
          </a:prstGeom>
        </p:spPr>
      </p:pic>
    </p:spTree>
    <p:extLst>
      <p:ext uri="{BB962C8B-B14F-4D97-AF65-F5344CB8AC3E}">
        <p14:creationId xmlns:p14="http://schemas.microsoft.com/office/powerpoint/2010/main" val="23355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B710917A-BC84-8FB5-E94A-0B3CEC664BE8}"/>
              </a:ext>
            </a:extLst>
          </p:cNvPr>
          <p:cNvPicPr>
            <a:picLocks noChangeAspect="1"/>
          </p:cNvPicPr>
          <p:nvPr/>
        </p:nvPicPr>
        <p:blipFill>
          <a:blip r:embed="rId4"/>
          <a:stretch>
            <a:fillRect/>
          </a:stretch>
        </p:blipFill>
        <p:spPr>
          <a:xfrm>
            <a:off x="0" y="953597"/>
            <a:ext cx="10740325" cy="5724539"/>
          </a:xfrm>
          <a:prstGeom prst="rect">
            <a:avLst/>
          </a:prstGeom>
        </p:spPr>
      </p:pic>
    </p:spTree>
    <p:extLst>
      <p:ext uri="{BB962C8B-B14F-4D97-AF65-F5344CB8AC3E}">
        <p14:creationId xmlns:p14="http://schemas.microsoft.com/office/powerpoint/2010/main" val="150825853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TotalTime>
  <Words>1541</Words>
  <Application>Microsoft Office PowerPoint</Application>
  <PresentationFormat>Widescreen</PresentationFormat>
  <Paragraphs>193</Paragraphs>
  <Slides>24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Amasis MT Pro Light</vt:lpstr>
      <vt:lpstr>Arial</vt:lpstr>
      <vt:lpstr>Arial Regular</vt:lpstr>
      <vt:lpstr>Georgia</vt:lpstr>
      <vt:lpstr>Lato</vt:lpstr>
      <vt:lpstr>Open Sans</vt:lpstr>
      <vt:lpstr>Roboto</vt:lpstr>
      <vt:lpstr>System Font Regular</vt:lpstr>
      <vt:lpstr>Times New Roman</vt:lpstr>
      <vt:lpstr>Office Theme</vt:lpstr>
      <vt:lpstr>Forecasting covid-19 cases and Deaths</vt:lpstr>
      <vt:lpstr>Table of contents</vt:lpstr>
      <vt:lpstr>Introduction</vt:lpstr>
      <vt:lpstr>Motivation</vt:lpstr>
      <vt:lpstr>Dataset</vt:lpstr>
      <vt:lpstr>Key Metrics</vt:lpstr>
      <vt:lpstr>Exploratory Data Analysis</vt:lpstr>
      <vt:lpstr>PowerPoint Presentation</vt:lpstr>
      <vt:lpstr>PowerPoint Presentation</vt:lpstr>
      <vt:lpstr>PowerPoint Presentation</vt:lpstr>
      <vt:lpstr>PowerPoint Presentation</vt:lpstr>
      <vt:lpstr>Model Choice</vt:lpstr>
      <vt:lpstr>Prophet Introduction</vt:lpstr>
      <vt:lpstr>Prophet Functionality</vt:lpstr>
      <vt:lpstr>Cases Forecast</vt:lpstr>
      <vt:lpstr>Deaths Forecast</vt:lpstr>
      <vt:lpstr>Dashboard</vt:lpstr>
      <vt:lpstr>Working of Dashboard</vt:lpstr>
      <vt:lpstr>Roles and responsibilities</vt:lpstr>
      <vt:lpstr>Individual Contribution in %</vt:lpstr>
      <vt:lpstr>Challenges</vt:lpstr>
      <vt:lpstr>Prospects</vt:lpstr>
      <vt:lpstr>PowerPoint Presentation</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Harsha Venkata Sai Prasad Billa</cp:lastModifiedBy>
  <cp:revision>94</cp:revision>
  <dcterms:created xsi:type="dcterms:W3CDTF">2019-04-04T19:20:28Z</dcterms:created>
  <dcterms:modified xsi:type="dcterms:W3CDTF">2022-08-01T02:01:37Z</dcterms:modified>
  <cp:category/>
</cp:coreProperties>
</file>